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61" r:id="rId5"/>
    <p:sldId id="1088" r:id="rId6"/>
    <p:sldId id="1090" r:id="rId7"/>
    <p:sldId id="1091" r:id="rId8"/>
    <p:sldId id="1092" r:id="rId9"/>
    <p:sldId id="1093" r:id="rId10"/>
    <p:sldId id="1095" r:id="rId11"/>
    <p:sldId id="1096" r:id="rId12"/>
    <p:sldId id="1097" r:id="rId13"/>
    <p:sldId id="1098" r:id="rId14"/>
  </p:sldIdLst>
  <p:sldSz cx="9144000" cy="6858000" type="screen4x3"/>
  <p:notesSz cx="68834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B71234"/>
    <a:srgbClr val="F0AB00"/>
    <a:srgbClr val="B5DAD2"/>
    <a:srgbClr val="B5A300"/>
    <a:srgbClr val="A0CFEB"/>
    <a:srgbClr val="CC6633"/>
    <a:srgbClr val="EAEAEA"/>
    <a:srgbClr val="FFCC00"/>
    <a:srgbClr val="3366FF"/>
    <a:srgbClr val="009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2293" autoAdjust="0"/>
  </p:normalViewPr>
  <p:slideViewPr>
    <p:cSldViewPr snapToGrid="0" showGuides="1">
      <p:cViewPr varScale="1">
        <p:scale>
          <a:sx n="64" d="100"/>
          <a:sy n="64" d="100"/>
        </p:scale>
        <p:origin x="-1464" y="-96"/>
      </p:cViewPr>
      <p:guideLst>
        <p:guide orient="horz" pos="527"/>
        <p:guide orient="horz" pos="907"/>
        <p:guide orient="horz" pos="793"/>
        <p:guide orient="horz" pos="2533"/>
        <p:guide orient="horz" pos="4213"/>
        <p:guide orient="horz" pos="1021"/>
        <p:guide pos="281"/>
        <p:guide pos="4136"/>
        <p:guide pos="1942"/>
        <p:guide pos="2865"/>
        <p:guide pos="5673"/>
      </p:guideLst>
    </p:cSldViewPr>
  </p:slideViewPr>
  <p:outlineViewPr>
    <p:cViewPr>
      <p:scale>
        <a:sx n="33" d="100"/>
        <a:sy n="33" d="100"/>
      </p:scale>
      <p:origin x="0" y="13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200"/>
    </p:cViewPr>
  </p:sorterViewPr>
  <p:notesViewPr>
    <p:cSldViewPr snapToGrid="0" showGuides="1">
      <p:cViewPr>
        <p:scale>
          <a:sx n="90" d="100"/>
          <a:sy n="90" d="100"/>
        </p:scale>
        <p:origin x="-1854" y="-72"/>
      </p:cViewPr>
      <p:guideLst>
        <p:guide orient="horz" pos="2988"/>
        <p:guide orient="horz" pos="1376"/>
        <p:guide orient="horz" pos="222"/>
        <p:guide orient="horz" pos="3163"/>
        <p:guide orient="horz" pos="2812"/>
        <p:guide orient="horz" pos="6166"/>
        <p:guide pos="1316"/>
        <p:guide pos="3751"/>
        <p:guide pos="294"/>
        <p:guide pos="440"/>
        <p:guide pos="3966"/>
        <p:guide pos="365"/>
        <p:guide pos="2168"/>
        <p:guide pos="40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78749" y="9653274"/>
            <a:ext cx="5864435" cy="153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3554" y="9637018"/>
            <a:ext cx="761920" cy="212535"/>
          </a:xfrm>
          <a:prstGeom prst="rect">
            <a:avLst/>
          </a:prstGeom>
          <a:noFill/>
        </p:spPr>
        <p:txBody>
          <a:bodyPr wrap="square" lIns="88560" tIns="44280" rIns="88560" bIns="44280" rtlCol="0">
            <a:spAutoFit/>
          </a:bodyPr>
          <a:lstStyle/>
          <a:p>
            <a:pPr algn="ctr"/>
            <a:fld id="{6FDD6F0D-56CD-4DB1-829F-BF67EECBD39B}" type="slidenum">
              <a:rPr lang="nl-BE" sz="800" b="0" smtClean="0"/>
              <a:pPr algn="ctr"/>
              <a:t>‹#›</a:t>
            </a:fld>
            <a:endParaRPr lang="en-GB" sz="900" b="0" dirty="0"/>
          </a:p>
        </p:txBody>
      </p:sp>
    </p:spTree>
    <p:extLst>
      <p:ext uri="{BB962C8B-B14F-4D97-AF65-F5344CB8AC3E}">
        <p14:creationId xmlns:p14="http://schemas.microsoft.com/office/powerpoint/2010/main" val="7906081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78749" y="9653274"/>
            <a:ext cx="5864435" cy="153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566738"/>
            <a:ext cx="5570538" cy="4176712"/>
          </a:xfrm>
          <a:prstGeom prst="rect">
            <a:avLst/>
          </a:prstGeom>
          <a:noFill/>
          <a:ln w="127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8747" y="5022914"/>
            <a:ext cx="5795171" cy="413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2" rIns="92906" bIns="46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3554" y="9637018"/>
            <a:ext cx="761920" cy="212535"/>
          </a:xfrm>
          <a:prstGeom prst="rect">
            <a:avLst/>
          </a:prstGeom>
          <a:noFill/>
        </p:spPr>
        <p:txBody>
          <a:bodyPr wrap="square" lIns="88560" tIns="44280" rIns="88560" bIns="44280" rtlCol="0">
            <a:spAutoFit/>
          </a:bodyPr>
          <a:lstStyle/>
          <a:p>
            <a:pPr algn="ctr"/>
            <a:fld id="{6FDD6F0D-56CD-4DB1-829F-BF67EECBD39B}" type="slidenum">
              <a:rPr lang="nl-BE" sz="800" b="0" smtClean="0"/>
              <a:pPr algn="ctr"/>
              <a:t>‹#›</a:t>
            </a:fld>
            <a:endParaRPr lang="en-GB" sz="900" b="0" dirty="0"/>
          </a:p>
        </p:txBody>
      </p:sp>
    </p:spTree>
    <p:extLst>
      <p:ext uri="{BB962C8B-B14F-4D97-AF65-F5344CB8AC3E}">
        <p14:creationId xmlns:p14="http://schemas.microsoft.com/office/powerpoint/2010/main" val="3121835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6681607"/>
            <a:ext cx="6883400" cy="32243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49" tIns="44275" rIns="88549" bIns="44275"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3047060"/>
            <a:ext cx="6883400" cy="341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49" tIns="44275" rIns="88549" bIns="44275"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463285" y="4330701"/>
            <a:ext cx="3404768" cy="3407266"/>
            <a:chOff x="654138" y="4474364"/>
            <a:chExt cx="3511560" cy="3520296"/>
          </a:xfrm>
        </p:grpSpPr>
        <p:sp>
          <p:nvSpPr>
            <p:cNvPr id="17" name="Oval 10"/>
            <p:cNvSpPr>
              <a:spLocks noChangeArrowheads="1"/>
            </p:cNvSpPr>
            <p:nvPr/>
          </p:nvSpPr>
          <p:spPr bwMode="gray">
            <a:xfrm>
              <a:off x="654138" y="4474364"/>
              <a:ext cx="3511560" cy="3520296"/>
            </a:xfrm>
            <a:prstGeom prst="ellipse">
              <a:avLst/>
            </a:prstGeom>
            <a:solidFill>
              <a:schemeClr val="bg1"/>
            </a:solidFill>
            <a:ln w="0">
              <a:noFill/>
              <a:round/>
              <a:headEnd/>
              <a:tailEnd/>
            </a:ln>
            <a:effectLst/>
          </p:spPr>
          <p:txBody>
            <a:bodyPr lIns="91429" tIns="45715" rIns="91429" bIns="45715" anchor="ctr"/>
            <a:lstStyle/>
            <a:p>
              <a:pPr algn="ctr"/>
              <a:endParaRPr lang="en-GB" sz="27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1659" name="Oval 11"/>
            <p:cNvSpPr>
              <a:spLocks noChangeArrowheads="1"/>
            </p:cNvSpPr>
            <p:nvPr/>
          </p:nvSpPr>
          <p:spPr bwMode="auto">
            <a:xfrm>
              <a:off x="803276" y="4633138"/>
              <a:ext cx="3190875" cy="319881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91429" tIns="45715" rIns="91429" bIns="45715" anchor="ctr"/>
            <a:lstStyle/>
            <a:p>
              <a:pPr algn="ctr"/>
              <a:r>
                <a:rPr lang="en-GB" sz="2700" i="1" dirty="0" smtClean="0">
                  <a:latin typeface="Times New Roman" pitchFamily="18" charset="0"/>
                </a:rPr>
                <a:t>Implementing ISO 20022</a:t>
              </a:r>
              <a:endParaRPr lang="en-GB" sz="2700" dirty="0">
                <a:latin typeface="Times New Roman" pitchFamily="18" charset="0"/>
              </a:endParaRPr>
            </a:p>
          </p:txBody>
        </p:sp>
      </p:grpSp>
      <p:pic>
        <p:nvPicPr>
          <p:cNvPr id="411665" name="Picture 17" descr="SWIFT_Logo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84" y="716022"/>
            <a:ext cx="892749" cy="891187"/>
          </a:xfrm>
          <a:prstGeom prst="rect">
            <a:avLst/>
          </a:prstGeom>
          <a:noFill/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gray">
          <a:xfrm>
            <a:off x="1623684" y="2136629"/>
            <a:ext cx="4848583" cy="12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8549" tIns="44275" rIns="88549" bIns="44275">
            <a:spAutoFit/>
          </a:bodyPr>
          <a:lstStyle/>
          <a:p>
            <a:pPr algn="r"/>
            <a:r>
              <a:rPr lang="en-GB" sz="1900" b="0" i="1" dirty="0" smtClean="0">
                <a:latin typeface="Times New Roman" pitchFamily="18" charset="0"/>
              </a:rPr>
              <a:t>SWIFT Training</a:t>
            </a:r>
          </a:p>
          <a:p>
            <a:pPr algn="r"/>
            <a:r>
              <a:rPr lang="nl-BE" sz="1900" b="0" i="1" dirty="0" smtClean="0">
                <a:latin typeface="Times New Roman" pitchFamily="18" charset="0"/>
              </a:rPr>
              <a:t>Our knowledge, your solution.</a:t>
            </a:r>
            <a:br>
              <a:rPr lang="nl-BE" sz="1900" b="0" i="1" dirty="0" smtClean="0">
                <a:latin typeface="Times New Roman" pitchFamily="18" charset="0"/>
              </a:rPr>
            </a:br>
            <a:endParaRPr lang="nl-BE" sz="1900" b="0" i="1" dirty="0" smtClean="0">
              <a:latin typeface="Times New Roman" pitchFamily="18" charset="0"/>
            </a:endParaRPr>
          </a:p>
          <a:p>
            <a:pPr algn="r"/>
            <a:r>
              <a:rPr lang="en-GB" sz="1500" b="0" i="1" dirty="0" err="1" smtClean="0">
                <a:solidFill>
                  <a:schemeClr val="bg1"/>
                </a:solidFill>
                <a:latin typeface="Times New Roman" pitchFamily="18" charset="0"/>
              </a:rPr>
              <a:t>www.swift.com</a:t>
            </a:r>
            <a:r>
              <a:rPr lang="en-GB" sz="1500" b="0" i="1" dirty="0" smtClean="0">
                <a:solidFill>
                  <a:schemeClr val="bg1"/>
                </a:solidFill>
                <a:latin typeface="Times New Roman" pitchFamily="18" charset="0"/>
              </a:rPr>
              <a:t>/training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9921" y="9410819"/>
            <a:ext cx="2983479" cy="49518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B7D83D-77B0-45A6-A6A8-213D48E7648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9921" y="9410819"/>
            <a:ext cx="2983479" cy="49518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B7D83D-77B0-45A6-A6A8-213D48E7648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9921" y="9410819"/>
            <a:ext cx="2983479" cy="49518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B7D83D-77B0-45A6-A6A8-213D48E7648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1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 b="22743"/>
          <a:stretch>
            <a:fillRect/>
          </a:stretch>
        </p:blipFill>
        <p:spPr bwMode="auto">
          <a:xfrm>
            <a:off x="0" y="0"/>
            <a:ext cx="9145588" cy="1412875"/>
          </a:xfrm>
          <a:prstGeom prst="rect">
            <a:avLst/>
          </a:prstGeom>
          <a:noFill/>
        </p:spPr>
      </p:pic>
      <p:sp>
        <p:nvSpPr>
          <p:cNvPr id="7" name="ClientOrEvent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828800" y="5243829"/>
            <a:ext cx="6400800" cy="1046162"/>
          </a:xfrm>
        </p:spPr>
        <p:txBody>
          <a:bodyPr/>
          <a:lstStyle>
            <a:lvl1pPr marL="0" indent="0">
              <a:buFontTx/>
              <a:buNone/>
              <a:defRPr sz="16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Instructor name &amp; </a:t>
            </a:r>
            <a:r>
              <a:rPr lang="nl-BE" dirty="0" smtClean="0"/>
              <a:t>email</a:t>
            </a:r>
          </a:p>
          <a:p>
            <a:r>
              <a:rPr lang="en-GB" dirty="0" smtClean="0"/>
              <a:t>24 February 2009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</p:txBody>
      </p:sp>
      <p:sp>
        <p:nvSpPr>
          <p:cNvPr id="8" name="Title"/>
          <p:cNvSpPr>
            <a:spLocks noGrp="1" noChangeArrowheads="1"/>
          </p:cNvSpPr>
          <p:nvPr>
            <p:ph type="ctrTitle"/>
          </p:nvPr>
        </p:nvSpPr>
        <p:spPr>
          <a:xfrm>
            <a:off x="1828800" y="2617788"/>
            <a:ext cx="6402388" cy="811212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46788" y="115888"/>
            <a:ext cx="1906587" cy="5541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15888"/>
            <a:ext cx="5570538" cy="5541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816006" y="6676392"/>
            <a:ext cx="546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BFFC45-86D0-4055-9C78-68CF8AD3E300}" type="slidenum">
              <a:rPr lang="en-GB" sz="900" smtClean="0">
                <a:solidFill>
                  <a:schemeClr val="bg1"/>
                </a:solidFill>
              </a:rPr>
              <a:pPr/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317625"/>
            <a:ext cx="3733800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9575" y="1317625"/>
            <a:ext cx="3733800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Rectangle 76"/>
          <p:cNvSpPr>
            <a:spLocks noChangeArrowheads="1"/>
          </p:cNvSpPr>
          <p:nvPr userDrawn="1"/>
        </p:nvSpPr>
        <p:spPr bwMode="hidden">
          <a:xfrm>
            <a:off x="155575" y="0"/>
            <a:ext cx="8988425" cy="981075"/>
          </a:xfrm>
          <a:prstGeom prst="rect">
            <a:avLst/>
          </a:prstGeom>
          <a:solidFill>
            <a:schemeClr val="accent1">
              <a:alpha val="7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1" name="Rectangle 77"/>
          <p:cNvSpPr>
            <a:spLocks noChangeArrowheads="1"/>
          </p:cNvSpPr>
          <p:nvPr userDrawn="1"/>
        </p:nvSpPr>
        <p:spPr bwMode="auto">
          <a:xfrm>
            <a:off x="-1588" y="819150"/>
            <a:ext cx="161926" cy="161925"/>
          </a:xfrm>
          <a:prstGeom prst="rect">
            <a:avLst/>
          </a:prstGeom>
          <a:solidFill>
            <a:srgbClr val="A50021">
              <a:alpha val="8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2" name="Rectangle 78"/>
          <p:cNvSpPr>
            <a:spLocks noChangeArrowheads="1"/>
          </p:cNvSpPr>
          <p:nvPr userDrawn="1"/>
        </p:nvSpPr>
        <p:spPr bwMode="auto">
          <a:xfrm>
            <a:off x="-1588" y="657225"/>
            <a:ext cx="161926" cy="161925"/>
          </a:xfrm>
          <a:prstGeom prst="rect">
            <a:avLst/>
          </a:prstGeom>
          <a:solidFill>
            <a:srgbClr val="A50021">
              <a:alpha val="6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3" name="Rectangle 79"/>
          <p:cNvSpPr>
            <a:spLocks noChangeArrowheads="1"/>
          </p:cNvSpPr>
          <p:nvPr userDrawn="1"/>
        </p:nvSpPr>
        <p:spPr bwMode="auto">
          <a:xfrm>
            <a:off x="-1588" y="495300"/>
            <a:ext cx="161926" cy="161925"/>
          </a:xfrm>
          <a:prstGeom prst="rect">
            <a:avLst/>
          </a:prstGeom>
          <a:solidFill>
            <a:srgbClr val="A50021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4" name="Rectangle 80"/>
          <p:cNvSpPr>
            <a:spLocks noChangeArrowheads="1"/>
          </p:cNvSpPr>
          <p:nvPr userDrawn="1"/>
        </p:nvSpPr>
        <p:spPr bwMode="auto">
          <a:xfrm>
            <a:off x="-1588" y="336550"/>
            <a:ext cx="161926" cy="160338"/>
          </a:xfrm>
          <a:prstGeom prst="rect">
            <a:avLst/>
          </a:prstGeom>
          <a:solidFill>
            <a:schemeClr val="accent1">
              <a:alpha val="7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5" name="Rectangle 81"/>
          <p:cNvSpPr>
            <a:spLocks noChangeArrowheads="1"/>
          </p:cNvSpPr>
          <p:nvPr userDrawn="1"/>
        </p:nvSpPr>
        <p:spPr bwMode="auto">
          <a:xfrm>
            <a:off x="-1588" y="0"/>
            <a:ext cx="161926" cy="161925"/>
          </a:xfrm>
          <a:prstGeom prst="rect">
            <a:avLst/>
          </a:prstGeom>
          <a:solidFill>
            <a:srgbClr val="A50021">
              <a:alpha val="6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8" name="Rectangle 84"/>
          <p:cNvSpPr>
            <a:spLocks noChangeArrowheads="1"/>
          </p:cNvSpPr>
          <p:nvPr userDrawn="1"/>
        </p:nvSpPr>
        <p:spPr bwMode="hidden">
          <a:xfrm>
            <a:off x="3708400" y="6711950"/>
            <a:ext cx="1943100" cy="160338"/>
          </a:xfrm>
          <a:prstGeom prst="rect">
            <a:avLst/>
          </a:prstGeom>
          <a:solidFill>
            <a:schemeClr val="accent1">
              <a:alpha val="7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9" name="Rectangle 85"/>
          <p:cNvSpPr>
            <a:spLocks noChangeArrowheads="1"/>
          </p:cNvSpPr>
          <p:nvPr userDrawn="1"/>
        </p:nvSpPr>
        <p:spPr bwMode="hidden">
          <a:xfrm>
            <a:off x="5651500" y="6711950"/>
            <a:ext cx="792163" cy="161925"/>
          </a:xfrm>
          <a:prstGeom prst="rect">
            <a:avLst/>
          </a:prstGeom>
          <a:solidFill>
            <a:srgbClr val="A50021">
              <a:alpha val="1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10" name="Rectangle 86"/>
          <p:cNvSpPr>
            <a:spLocks noChangeArrowheads="1"/>
          </p:cNvSpPr>
          <p:nvPr userDrawn="1"/>
        </p:nvSpPr>
        <p:spPr bwMode="hidden">
          <a:xfrm>
            <a:off x="-1588" y="6711950"/>
            <a:ext cx="3494088" cy="161925"/>
          </a:xfrm>
          <a:prstGeom prst="rect">
            <a:avLst/>
          </a:prstGeom>
          <a:solidFill>
            <a:srgbClr val="A50021">
              <a:alpha val="8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11" name="Rectangle 87"/>
          <p:cNvSpPr>
            <a:spLocks noChangeArrowheads="1"/>
          </p:cNvSpPr>
          <p:nvPr userDrawn="1"/>
        </p:nvSpPr>
        <p:spPr bwMode="hidden">
          <a:xfrm>
            <a:off x="1979613" y="6711950"/>
            <a:ext cx="1728787" cy="161925"/>
          </a:xfrm>
          <a:prstGeom prst="rect">
            <a:avLst/>
          </a:prstGeom>
          <a:solidFill>
            <a:srgbClr val="A50021">
              <a:alpha val="6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12" name="Rectangle 88"/>
          <p:cNvSpPr>
            <a:spLocks noChangeArrowheads="1"/>
          </p:cNvSpPr>
          <p:nvPr userDrawn="1"/>
        </p:nvSpPr>
        <p:spPr bwMode="hidden">
          <a:xfrm>
            <a:off x="6443663" y="6711950"/>
            <a:ext cx="2700337" cy="161925"/>
          </a:xfrm>
          <a:prstGeom prst="rect">
            <a:avLst/>
          </a:prstGeom>
          <a:solidFill>
            <a:srgbClr val="A50021">
              <a:alpha val="6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76200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br>
              <a:rPr lang="en-GB" smtClean="0"/>
            </a:br>
            <a:r>
              <a:rPr lang="en-GB" smtClean="0"/>
              <a:t>Master title second line</a:t>
            </a:r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317625"/>
            <a:ext cx="7620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15" name="Line 91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Times New Roman" pitchFamily="18" charset="0"/>
        </a:defRPr>
      </a:lvl9pPr>
    </p:titleStyle>
    <p:bodyStyle>
      <a:lvl1pPr marL="231775" indent="-231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46088" indent="-212725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2pPr>
      <a:lvl3pPr marL="630238" indent="-182563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3pPr>
      <a:lvl4pPr marL="1027113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4pPr>
      <a:lvl5pPr marL="12573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5pPr>
      <a:lvl6pPr marL="17145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6pPr>
      <a:lvl7pPr marL="21717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7pPr>
      <a:lvl8pPr marL="26289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8pPr>
      <a:lvl9pPr marL="30861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Mobility</a:t>
            </a:r>
            <a:r>
              <a:rPr lang="nl-BE" dirty="0" smtClean="0"/>
              <a:t> </a:t>
            </a:r>
            <a:r>
              <a:rPr lang="nl-BE" dirty="0" err="1" smtClean="0"/>
              <a:t>through</a:t>
            </a:r>
            <a:r>
              <a:rPr lang="nl-BE" dirty="0" smtClean="0"/>
              <a:t> Union action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Charles-Etienne </a:t>
            </a:r>
            <a:r>
              <a:rPr lang="en-GB" dirty="0" err="1" smtClean="0"/>
              <a:t>Jamme</a:t>
            </a:r>
            <a:endParaRPr lang="en-GB" dirty="0" smtClean="0"/>
          </a:p>
          <a:p>
            <a:r>
              <a:rPr lang="en-GB" dirty="0" smtClean="0"/>
              <a:t>SETCA delegate at SWIFT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63688" y="1988840"/>
            <a:ext cx="6402388" cy="2448272"/>
          </a:xfrm>
        </p:spPr>
        <p:txBody>
          <a:bodyPr/>
          <a:lstStyle/>
          <a:p>
            <a:r>
              <a:rPr lang="fr-BE" sz="3000" dirty="0" smtClean="0"/>
              <a:t>First </a:t>
            </a:r>
            <a:r>
              <a:rPr lang="fr-BE" sz="3000" dirty="0" err="1" smtClean="0"/>
              <a:t>we</a:t>
            </a:r>
            <a:r>
              <a:rPr lang="fr-BE" sz="3000" dirty="0" smtClean="0"/>
              <a:t> </a:t>
            </a:r>
            <a:r>
              <a:rPr lang="fr-BE" sz="3000" dirty="0" err="1" smtClean="0"/>
              <a:t>need</a:t>
            </a:r>
            <a:r>
              <a:rPr lang="fr-BE" sz="3000" dirty="0" smtClean="0"/>
              <a:t> to </a:t>
            </a:r>
            <a:r>
              <a:rPr lang="fr-BE" sz="3000" dirty="0" err="1" smtClean="0"/>
              <a:t>decide</a:t>
            </a:r>
            <a:r>
              <a:rPr lang="fr-BE" sz="3000" dirty="0" smtClean="0"/>
              <a:t> </a:t>
            </a:r>
            <a:r>
              <a:rPr lang="fr-BE" sz="3000" dirty="0" err="1" smtClean="0"/>
              <a:t>what</a:t>
            </a:r>
            <a:r>
              <a:rPr lang="fr-BE" sz="3000" dirty="0" smtClean="0"/>
              <a:t> </a:t>
            </a:r>
            <a:r>
              <a:rPr lang="fr-BE" sz="3000" dirty="0" err="1" smtClean="0"/>
              <a:t>needs</a:t>
            </a:r>
            <a:r>
              <a:rPr lang="fr-BE" sz="3000" dirty="0" smtClean="0"/>
              <a:t> to </a:t>
            </a:r>
            <a:r>
              <a:rPr lang="fr-BE" sz="3000" dirty="0" err="1" smtClean="0"/>
              <a:t>be</a:t>
            </a:r>
            <a:r>
              <a:rPr lang="fr-BE" sz="3000" dirty="0" smtClean="0"/>
              <a:t> </a:t>
            </a:r>
            <a:r>
              <a:rPr lang="fr-BE" sz="3000" dirty="0" err="1" smtClean="0"/>
              <a:t>done</a:t>
            </a:r>
            <a:r>
              <a:rPr lang="fr-BE" sz="3000" dirty="0" smtClean="0"/>
              <a:t/>
            </a:r>
            <a:br>
              <a:rPr lang="fr-BE" sz="3000" dirty="0" smtClean="0"/>
            </a:br>
            <a:r>
              <a:rPr lang="fr-BE" sz="3000" dirty="0" err="1" smtClean="0"/>
              <a:t>Then</a:t>
            </a:r>
            <a:r>
              <a:rPr lang="fr-BE" sz="3000" dirty="0" smtClean="0"/>
              <a:t> </a:t>
            </a:r>
            <a:r>
              <a:rPr lang="fr-BE" sz="3000" dirty="0" err="1" smtClean="0"/>
              <a:t>we’ll</a:t>
            </a:r>
            <a:r>
              <a:rPr lang="fr-BE" sz="3000" dirty="0" smtClean="0"/>
              <a:t> do </a:t>
            </a:r>
            <a:r>
              <a:rPr lang="fr-BE" sz="3000" dirty="0" err="1" smtClean="0"/>
              <a:t>it</a:t>
            </a:r>
            <a:r>
              <a:rPr lang="fr-BE" sz="3000" dirty="0" smtClean="0"/>
              <a:t/>
            </a:r>
            <a:br>
              <a:rPr lang="fr-BE" sz="3000" dirty="0" smtClean="0"/>
            </a:br>
            <a:r>
              <a:rPr lang="fr-BE" sz="3000" dirty="0" smtClean="0"/>
              <a:t>And </a:t>
            </a:r>
            <a:r>
              <a:rPr lang="fr-BE" sz="3000" dirty="0" err="1" smtClean="0"/>
              <a:t>then</a:t>
            </a:r>
            <a:r>
              <a:rPr lang="fr-BE" sz="3000" dirty="0" smtClean="0"/>
              <a:t> </a:t>
            </a:r>
            <a:r>
              <a:rPr lang="fr-BE" sz="3000" dirty="0" err="1" smtClean="0"/>
              <a:t>we’ll</a:t>
            </a:r>
            <a:r>
              <a:rPr lang="fr-BE" sz="3000" dirty="0" smtClean="0"/>
              <a:t> </a:t>
            </a:r>
            <a:r>
              <a:rPr lang="fr-BE" sz="3000" dirty="0" err="1" smtClean="0"/>
              <a:t>ask</a:t>
            </a:r>
            <a:r>
              <a:rPr lang="fr-BE" sz="3000" dirty="0" smtClean="0"/>
              <a:t> if </a:t>
            </a:r>
            <a:r>
              <a:rPr lang="fr-BE" sz="3000" dirty="0" err="1" smtClean="0"/>
              <a:t>it</a:t>
            </a:r>
            <a:r>
              <a:rPr lang="fr-BE" sz="3000" dirty="0" smtClean="0"/>
              <a:t> </a:t>
            </a:r>
            <a:r>
              <a:rPr lang="fr-BE" sz="3000" dirty="0" err="1" smtClean="0"/>
              <a:t>was</a:t>
            </a:r>
            <a:r>
              <a:rPr lang="fr-BE" sz="3000" dirty="0" smtClean="0"/>
              <a:t> possible.</a:t>
            </a:r>
            <a:br>
              <a:rPr lang="fr-BE" sz="3000" dirty="0" smtClean="0"/>
            </a:br>
            <a:r>
              <a:rPr lang="fr-BE" sz="3000" dirty="0" smtClean="0"/>
              <a:t/>
            </a:r>
            <a:br>
              <a:rPr lang="fr-BE" sz="3000" dirty="0" smtClean="0"/>
            </a:br>
            <a:r>
              <a:rPr lang="fr-BE" sz="3000" dirty="0" smtClean="0"/>
              <a:t>Paul Hawken, 2009 </a:t>
            </a:r>
            <a:endParaRPr lang="en-GB" sz="30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743146"/>
            <a:ext cx="3203850" cy="311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BE-FILE01\cjamme$\WOCO_CPPT\My Pictures\Velo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9" y="1085902"/>
            <a:ext cx="1643843" cy="219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3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the beginning there was …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0284" name="Rectangle 44"/>
          <p:cNvSpPr>
            <a:spLocks noGrp="1" noChangeArrowheads="1"/>
          </p:cNvSpPr>
          <p:nvPr>
            <p:ph idx="1"/>
          </p:nvPr>
        </p:nvSpPr>
        <p:spPr>
          <a:xfrm>
            <a:off x="285720" y="1314435"/>
            <a:ext cx="7620000" cy="4340225"/>
          </a:xfrm>
        </p:spPr>
        <p:txBody>
          <a:bodyPr/>
          <a:lstStyle/>
          <a:p>
            <a:r>
              <a:rPr lang="en-GB" dirty="0" smtClean="0"/>
              <a:t>Personal motivation factor</a:t>
            </a:r>
          </a:p>
          <a:p>
            <a:pPr lvl="1"/>
            <a:r>
              <a:rPr lang="en-GB" dirty="0" smtClean="0"/>
              <a:t>Bicycle </a:t>
            </a:r>
          </a:p>
          <a:p>
            <a:pPr lvl="1"/>
            <a:r>
              <a:rPr lang="en-GB" dirty="0" smtClean="0"/>
              <a:t>Environmental consciousness</a:t>
            </a:r>
          </a:p>
          <a:p>
            <a:pPr marL="233363" lvl="1" indent="0">
              <a:buNone/>
            </a:pPr>
            <a:endParaRPr lang="en-GB" dirty="0" smtClean="0"/>
          </a:p>
          <a:p>
            <a:r>
              <a:rPr lang="en-GB" dirty="0" smtClean="0"/>
              <a:t>The global view : all transport modes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You shouldn’t pay more than your time to commute to work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Convincing others</a:t>
            </a:r>
          </a:p>
          <a:p>
            <a:pPr lvl="1"/>
            <a:r>
              <a:rPr lang="en-GB" dirty="0" smtClean="0"/>
              <a:t>Leading by example</a:t>
            </a:r>
          </a:p>
          <a:p>
            <a:pPr lvl="1"/>
            <a:r>
              <a:rPr lang="en-GB" dirty="0" smtClean="0"/>
              <a:t>Spreading the word to the “Corporate Authorities”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3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confrontation time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Part I : towards radicalisation</a:t>
            </a:r>
            <a:endParaRPr lang="en-GB" dirty="0"/>
          </a:p>
        </p:txBody>
      </p:sp>
      <p:sp>
        <p:nvSpPr>
          <p:cNvPr id="10284" name="Rectangle 44"/>
          <p:cNvSpPr>
            <a:spLocks noGrp="1" noChangeArrowheads="1"/>
          </p:cNvSpPr>
          <p:nvPr>
            <p:ph idx="1"/>
          </p:nvPr>
        </p:nvSpPr>
        <p:spPr>
          <a:xfrm>
            <a:off x="285720" y="1314435"/>
            <a:ext cx="7620000" cy="4340225"/>
          </a:xfrm>
        </p:spPr>
        <p:txBody>
          <a:bodyPr/>
          <a:lstStyle/>
          <a:p>
            <a:r>
              <a:rPr lang="en-GB" dirty="0" smtClean="0"/>
              <a:t>NO WAY from HR</a:t>
            </a:r>
          </a:p>
          <a:p>
            <a:r>
              <a:rPr lang="en-GB" dirty="0" smtClean="0"/>
              <a:t>Promises from other unions</a:t>
            </a:r>
          </a:p>
          <a:p>
            <a:endParaRPr lang="en-GB" dirty="0"/>
          </a:p>
          <a:p>
            <a:r>
              <a:rPr lang="en-GB" dirty="0" smtClean="0"/>
              <a:t>Call for action</a:t>
            </a:r>
          </a:p>
          <a:p>
            <a:pPr lvl="1"/>
            <a:r>
              <a:rPr lang="en-GB" dirty="0" smtClean="0"/>
              <a:t>Communicate, Communicate, Communicate</a:t>
            </a:r>
          </a:p>
          <a:p>
            <a:pPr lvl="1"/>
            <a:r>
              <a:rPr lang="en-GB" dirty="0" smtClean="0"/>
              <a:t>Flyers</a:t>
            </a:r>
          </a:p>
          <a:p>
            <a:pPr lvl="1"/>
            <a:r>
              <a:rPr lang="en-GB" dirty="0" smtClean="0"/>
              <a:t>Internal Newsgroups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Path of No Return : 2008 </a:t>
            </a:r>
          </a:p>
          <a:p>
            <a:pPr lvl="1"/>
            <a:r>
              <a:rPr lang="en-GB" dirty="0" smtClean="0"/>
              <a:t>Enlisting on a Union for the social elections</a:t>
            </a:r>
          </a:p>
          <a:p>
            <a:endParaRPr lang="en-GB" dirty="0"/>
          </a:p>
          <a:p>
            <a:endParaRPr lang="en-GB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5" descr="ours-polai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1950" y="4840184"/>
            <a:ext cx="2214562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534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3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confrontation time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Part II : finding allies </a:t>
            </a:r>
            <a:endParaRPr lang="en-GB" dirty="0"/>
          </a:p>
        </p:txBody>
      </p:sp>
      <p:sp>
        <p:nvSpPr>
          <p:cNvPr id="10284" name="Rectangle 44"/>
          <p:cNvSpPr>
            <a:spLocks noGrp="1" noChangeArrowheads="1"/>
          </p:cNvSpPr>
          <p:nvPr>
            <p:ph idx="1"/>
          </p:nvPr>
        </p:nvSpPr>
        <p:spPr>
          <a:xfrm>
            <a:off x="285720" y="1314435"/>
            <a:ext cx="7620000" cy="4340225"/>
          </a:xfrm>
        </p:spPr>
        <p:txBody>
          <a:bodyPr/>
          <a:lstStyle/>
          <a:p>
            <a:r>
              <a:rPr lang="en-GB" dirty="0" smtClean="0"/>
              <a:t>Elections results </a:t>
            </a:r>
          </a:p>
          <a:p>
            <a:pPr lvl="1"/>
            <a:r>
              <a:rPr lang="en-GB" dirty="0" smtClean="0"/>
              <a:t>only representative elected from SETCA 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igh personal score</a:t>
            </a:r>
          </a:p>
          <a:p>
            <a:endParaRPr lang="en-GB" dirty="0" smtClean="0"/>
          </a:p>
          <a:p>
            <a:r>
              <a:rPr lang="en-GB" dirty="0" smtClean="0"/>
              <a:t>Other Unions greetings</a:t>
            </a:r>
          </a:p>
          <a:p>
            <a:pPr lvl="1"/>
            <a:r>
              <a:rPr lang="en-GB" dirty="0" smtClean="0"/>
              <a:t>Huge support from some members (CNE – Peter </a:t>
            </a:r>
            <a:r>
              <a:rPr lang="en-GB" dirty="0" err="1" smtClean="0"/>
              <a:t>Billington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Push back from others</a:t>
            </a:r>
          </a:p>
          <a:p>
            <a:pPr lvl="1"/>
            <a:endParaRPr lang="en-GB" dirty="0" smtClean="0"/>
          </a:p>
          <a:p>
            <a:r>
              <a:rPr lang="en-US" dirty="0" smtClean="0"/>
              <a:t>Repetitive topic at the Agenda of both Health and Safety committee (CPPT) and Work Council (CE)</a:t>
            </a:r>
          </a:p>
          <a:p>
            <a:endParaRPr lang="en-GB" dirty="0" smtClean="0"/>
          </a:p>
          <a:p>
            <a:r>
              <a:rPr lang="en-GB" dirty="0" smtClean="0"/>
              <a:t>CSR team is your friend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735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3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confrontation time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Part III : finding information </a:t>
            </a:r>
            <a:endParaRPr lang="en-GB" dirty="0"/>
          </a:p>
        </p:txBody>
      </p:sp>
      <p:sp>
        <p:nvSpPr>
          <p:cNvPr id="10284" name="Rectangle 44"/>
          <p:cNvSpPr>
            <a:spLocks noGrp="1" noChangeArrowheads="1"/>
          </p:cNvSpPr>
          <p:nvPr>
            <p:ph idx="1"/>
          </p:nvPr>
        </p:nvSpPr>
        <p:spPr>
          <a:xfrm>
            <a:off x="285720" y="1314435"/>
            <a:ext cx="7620000" cy="4340225"/>
          </a:xfrm>
        </p:spPr>
        <p:txBody>
          <a:bodyPr/>
          <a:lstStyle/>
          <a:p>
            <a:r>
              <a:rPr lang="en-GB" dirty="0" smtClean="0"/>
              <a:t>Who else is active in Mobility?</a:t>
            </a:r>
          </a:p>
          <a:p>
            <a:pPr lvl="1"/>
            <a:r>
              <a:rPr lang="en-GB" dirty="0" smtClean="0"/>
              <a:t>GRACQ &amp; </a:t>
            </a:r>
            <a:r>
              <a:rPr lang="en-GB" dirty="0" err="1" smtClean="0"/>
              <a:t>ProVelo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RISE</a:t>
            </a:r>
          </a:p>
          <a:p>
            <a:pPr lvl="1"/>
            <a:r>
              <a:rPr lang="en-GB" dirty="0" smtClean="0"/>
              <a:t>Greenpeace</a:t>
            </a:r>
          </a:p>
          <a:p>
            <a:pPr lvl="1"/>
            <a:r>
              <a:rPr lang="en-GB" dirty="0" smtClean="0"/>
              <a:t>Newspapers</a:t>
            </a:r>
          </a:p>
          <a:p>
            <a:endParaRPr lang="en-GB" dirty="0" smtClean="0"/>
          </a:p>
          <a:p>
            <a:r>
              <a:rPr lang="en-GB" dirty="0" smtClean="0"/>
              <a:t>What has been achieved in other corporates?</a:t>
            </a:r>
          </a:p>
          <a:p>
            <a:pPr lvl="1"/>
            <a:r>
              <a:rPr lang="en-GB" dirty="0" smtClean="0"/>
              <a:t>DEXIA CCT (Collective Bargain Agreement) : the reference</a:t>
            </a:r>
          </a:p>
          <a:p>
            <a:pPr lvl="1"/>
            <a:r>
              <a:rPr lang="en-GB" dirty="0" err="1" smtClean="0"/>
              <a:t>Colruyt</a:t>
            </a:r>
            <a:r>
              <a:rPr lang="en-GB" dirty="0" smtClean="0"/>
              <a:t> mobility example</a:t>
            </a:r>
          </a:p>
          <a:p>
            <a:endParaRPr lang="en-GB" dirty="0" smtClean="0"/>
          </a:p>
          <a:p>
            <a:r>
              <a:rPr lang="en-GB" dirty="0" smtClean="0"/>
              <a:t>Consolidation in a mobility plan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050" name="Picture 2" descr="\\BE-FILE01\cjamme$\WOCO_CPPT\mobility\velo\LOGO_grac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58" y="1104197"/>
            <a:ext cx="1562873" cy="81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98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3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4 years of implementation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SWIFT Mobility Offering</a:t>
            </a:r>
            <a:endParaRPr lang="en-GB" dirty="0"/>
          </a:p>
        </p:txBody>
      </p:sp>
      <p:sp>
        <p:nvSpPr>
          <p:cNvPr id="10284" name="Rectangle 44"/>
          <p:cNvSpPr>
            <a:spLocks noGrp="1" noChangeArrowheads="1"/>
          </p:cNvSpPr>
          <p:nvPr>
            <p:ph idx="1"/>
          </p:nvPr>
        </p:nvSpPr>
        <p:spPr>
          <a:xfrm>
            <a:off x="285720" y="1314435"/>
            <a:ext cx="7620000" cy="4340225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153400" y="6403975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666155"/>
            <a:ext cx="64087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fr-BE" sz="2000" b="0" dirty="0">
                <a:solidFill>
                  <a:srgbClr val="000000"/>
                </a:solidFill>
                <a:latin typeface="+mn-lt"/>
              </a:rPr>
              <a:t>Public transports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fr-BE" sz="2000" b="0" dirty="0" err="1">
                <a:solidFill>
                  <a:srgbClr val="000000"/>
                </a:solidFill>
                <a:latin typeface="+mn-lt"/>
              </a:rPr>
              <a:t>Private</a:t>
            </a:r>
            <a:r>
              <a:rPr lang="fr-BE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BE" sz="2000" b="0" dirty="0" err="1">
                <a:solidFill>
                  <a:srgbClr val="000000"/>
                </a:solidFill>
                <a:latin typeface="+mn-lt"/>
              </a:rPr>
              <a:t>shuttles</a:t>
            </a:r>
            <a:endParaRPr lang="fr-BE" sz="2000" b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fr-BE" sz="2000" b="0" dirty="0">
                <a:solidFill>
                  <a:srgbClr val="000000"/>
                </a:solidFill>
                <a:latin typeface="+mn-lt"/>
              </a:rPr>
              <a:t>Bicycles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fr-BE" sz="2000" b="0" dirty="0" err="1">
                <a:solidFill>
                  <a:srgbClr val="000000"/>
                </a:solidFill>
                <a:latin typeface="+mn-lt"/>
              </a:rPr>
              <a:t>Carpooling</a:t>
            </a:r>
            <a:endParaRPr lang="fr-BE" sz="2000" b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fr-BE" sz="2000" b="0" dirty="0">
                <a:solidFill>
                  <a:srgbClr val="000000"/>
                </a:solidFill>
                <a:latin typeface="+mn-lt"/>
              </a:rPr>
              <a:t>Flexible car </a:t>
            </a:r>
            <a:r>
              <a:rPr lang="fr-BE" sz="2000" b="0" dirty="0" err="1">
                <a:solidFill>
                  <a:srgbClr val="000000"/>
                </a:solidFill>
                <a:latin typeface="+mn-lt"/>
              </a:rPr>
              <a:t>policy</a:t>
            </a:r>
            <a:endParaRPr lang="en-US" sz="2000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2" descr="\\BE-FILE01\cjamme$\WOCO_CPPT\mobility\Mobimix\BMA_aw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14" y="1666154"/>
            <a:ext cx="4895462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5877272"/>
            <a:ext cx="7411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In 2012 SWIFT </a:t>
            </a:r>
            <a:r>
              <a:rPr lang="fr-BE" dirty="0" err="1" smtClean="0"/>
              <a:t>received</a:t>
            </a:r>
            <a:r>
              <a:rPr lang="fr-BE" dirty="0" smtClean="0"/>
              <a:t> the Business </a:t>
            </a:r>
            <a:r>
              <a:rPr lang="fr-BE" dirty="0" err="1" smtClean="0"/>
              <a:t>Mobility</a:t>
            </a:r>
            <a:r>
              <a:rPr lang="fr-BE" dirty="0" smtClean="0"/>
              <a:t> </a:t>
            </a:r>
            <a:r>
              <a:rPr lang="fr-BE" dirty="0" err="1" smtClean="0"/>
              <a:t>Award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077072"/>
            <a:ext cx="2584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sz="2000" b="0" dirty="0"/>
              <a:t>Flexible </a:t>
            </a:r>
            <a:r>
              <a:rPr lang="fr-BE" sz="2000" b="0" dirty="0" err="1"/>
              <a:t>work</a:t>
            </a:r>
            <a:r>
              <a:rPr lang="fr-BE" sz="2000" b="0" dirty="0"/>
              <a:t> time</a:t>
            </a:r>
          </a:p>
          <a:p>
            <a:pPr marL="342900" indent="-342900">
              <a:buFontTx/>
              <a:buChar char="-"/>
            </a:pPr>
            <a:r>
              <a:rPr lang="fr-BE" sz="2000" b="0" dirty="0" err="1"/>
              <a:t>Work</a:t>
            </a:r>
            <a:r>
              <a:rPr lang="fr-BE" sz="2000" b="0" dirty="0"/>
              <a:t> </a:t>
            </a:r>
            <a:r>
              <a:rPr lang="fr-BE" sz="2000" b="0" dirty="0" err="1"/>
              <a:t>from</a:t>
            </a:r>
            <a:r>
              <a:rPr lang="fr-BE" sz="2000" b="0" dirty="0"/>
              <a:t> home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00475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SWIFT Mobility Offering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fr-BE" dirty="0" smtClean="0"/>
              <a:t>Public Transports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666155"/>
            <a:ext cx="64087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sz="2000" b="0" dirty="0" smtClean="0"/>
              <a:t>Free Train </a:t>
            </a:r>
            <a:r>
              <a:rPr lang="fr-BE" sz="2000" b="0" dirty="0" err="1" smtClean="0"/>
              <a:t>subscription</a:t>
            </a:r>
            <a:r>
              <a:rPr lang="fr-BE" sz="2000" b="0" dirty="0" smtClean="0"/>
              <a:t> </a:t>
            </a:r>
            <a:endParaRPr lang="fr-BE" sz="2000" b="0" dirty="0"/>
          </a:p>
          <a:p>
            <a:pPr marL="800100" lvl="1" indent="-342900">
              <a:buFontTx/>
              <a:buChar char="-"/>
            </a:pPr>
            <a:r>
              <a:rPr lang="fr-BE" sz="2000" b="0" dirty="0" err="1" smtClean="0"/>
              <a:t>Combined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with</a:t>
            </a:r>
            <a:r>
              <a:rPr lang="fr-BE" sz="2000" b="0" dirty="0" smtClean="0"/>
              <a:t> STIB/MIVB</a:t>
            </a:r>
          </a:p>
          <a:p>
            <a:pPr lvl="1"/>
            <a:endParaRPr lang="fr-BE" sz="2000" b="0" dirty="0"/>
          </a:p>
          <a:p>
            <a:pPr marL="342900" indent="-342900">
              <a:buFontTx/>
              <a:buChar char="-"/>
            </a:pPr>
            <a:r>
              <a:rPr lang="fr-BE" sz="2000" b="0" dirty="0" smtClean="0"/>
              <a:t>Free Bus </a:t>
            </a:r>
            <a:r>
              <a:rPr lang="fr-BE" sz="2000" b="0" dirty="0" err="1" smtClean="0"/>
              <a:t>subscription</a:t>
            </a:r>
            <a:r>
              <a:rPr lang="fr-BE" sz="2000" b="0" dirty="0" smtClean="0"/>
              <a:t> (TEC/De </a:t>
            </a:r>
            <a:r>
              <a:rPr lang="fr-BE" sz="2000" b="0" dirty="0" err="1" smtClean="0"/>
              <a:t>Lijn</a:t>
            </a:r>
            <a:r>
              <a:rPr lang="fr-BE" sz="2000" b="0" dirty="0" smtClean="0"/>
              <a:t>)</a:t>
            </a:r>
          </a:p>
          <a:p>
            <a:pPr marL="342900" indent="-342900">
              <a:buFontTx/>
              <a:buChar char="-"/>
            </a:pPr>
            <a:endParaRPr lang="fr-BE" sz="2000" b="0" dirty="0"/>
          </a:p>
          <a:p>
            <a:pPr marL="342900" indent="-342900">
              <a:buFontTx/>
              <a:buChar char="-"/>
            </a:pPr>
            <a:r>
              <a:rPr lang="fr-BE" sz="2000" b="0" dirty="0" smtClean="0"/>
              <a:t>SWIFT </a:t>
            </a:r>
            <a:r>
              <a:rPr lang="fr-BE" sz="2000" b="0" dirty="0" err="1" smtClean="0"/>
              <a:t>shuttle</a:t>
            </a:r>
            <a:r>
              <a:rPr lang="fr-BE" sz="2000" b="0" dirty="0" smtClean="0"/>
              <a:t> buses</a:t>
            </a:r>
          </a:p>
          <a:p>
            <a:pPr marL="800100" lvl="1" indent="-342900">
              <a:buFontTx/>
              <a:buChar char="-"/>
            </a:pPr>
            <a:r>
              <a:rPr lang="fr-BE" sz="2000" b="0" dirty="0"/>
              <a:t>La </a:t>
            </a:r>
            <a:r>
              <a:rPr lang="fr-BE" sz="2000" b="0" dirty="0" err="1"/>
              <a:t>Hulpe</a:t>
            </a:r>
            <a:r>
              <a:rPr lang="fr-BE" sz="2000" b="0" dirty="0"/>
              <a:t> train station (</a:t>
            </a:r>
            <a:r>
              <a:rPr lang="fr-BE" sz="2000" b="0" dirty="0" err="1"/>
              <a:t>Ottignies</a:t>
            </a:r>
            <a:r>
              <a:rPr lang="fr-BE" sz="2000" b="0" dirty="0"/>
              <a:t>)</a:t>
            </a:r>
          </a:p>
          <a:p>
            <a:pPr marL="800100" lvl="1" indent="-342900">
              <a:buFontTx/>
              <a:buChar char="-"/>
            </a:pPr>
            <a:r>
              <a:rPr lang="fr-BE" sz="2000" b="0" dirty="0" smtClean="0"/>
              <a:t>Direct  </a:t>
            </a:r>
            <a:r>
              <a:rPr lang="fr-BE" sz="2000" b="0" dirty="0" err="1" smtClean="0"/>
              <a:t>from</a:t>
            </a:r>
            <a:r>
              <a:rPr lang="fr-BE" sz="2000" b="0" dirty="0" smtClean="0"/>
              <a:t>/to Brussels</a:t>
            </a:r>
          </a:p>
          <a:p>
            <a:pPr marL="342900" indent="-342900">
              <a:buFontTx/>
              <a:buChar char="-"/>
            </a:pPr>
            <a:endParaRPr lang="fr-BE" sz="2000" b="0" dirty="0"/>
          </a:p>
          <a:p>
            <a:pPr marL="342900" indent="-342900">
              <a:buFontTx/>
              <a:buChar char="-"/>
            </a:pPr>
            <a:r>
              <a:rPr lang="fr-BE" sz="2000" b="0" dirty="0" smtClean="0"/>
              <a:t>SWIFT bus </a:t>
            </a:r>
            <a:r>
              <a:rPr lang="fr-BE" sz="2000" b="0" dirty="0" err="1" smtClean="0"/>
              <a:t>shelter</a:t>
            </a:r>
            <a:endParaRPr lang="fr-BE" sz="2000" b="0" dirty="0" smtClean="0"/>
          </a:p>
          <a:p>
            <a:pPr marL="342900" indent="-342900">
              <a:buFontTx/>
              <a:buChar char="-"/>
            </a:pPr>
            <a:endParaRPr lang="fr-BE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10076"/>
            <a:ext cx="3119224" cy="23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SWIFT Mobility Offering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fr-BE" dirty="0" smtClean="0"/>
              <a:t>Bicycles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666155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sz="2000" b="0" dirty="0" err="1" smtClean="0"/>
              <a:t>Facilities</a:t>
            </a:r>
            <a:endParaRPr lang="fr-BE" sz="2000" b="0" dirty="0" smtClean="0"/>
          </a:p>
          <a:p>
            <a:pPr marL="800100" lvl="1" indent="-342900">
              <a:buFontTx/>
              <a:buChar char="-"/>
            </a:pPr>
            <a:r>
              <a:rPr lang="fr-BE" sz="2000" b="0" dirty="0" err="1" smtClean="0"/>
              <a:t>Showers</a:t>
            </a:r>
            <a:r>
              <a:rPr lang="fr-BE" sz="2000" b="0" dirty="0" smtClean="0"/>
              <a:t>, </a:t>
            </a:r>
            <a:r>
              <a:rPr lang="fr-BE" sz="2000" b="0" dirty="0" err="1" smtClean="0"/>
              <a:t>changing</a:t>
            </a:r>
            <a:r>
              <a:rPr lang="fr-BE" sz="2000" b="0" dirty="0" smtClean="0"/>
              <a:t> </a:t>
            </a:r>
            <a:r>
              <a:rPr lang="fr-BE" sz="2000" b="0" dirty="0" err="1" smtClean="0"/>
              <a:t>rooms</a:t>
            </a:r>
            <a:r>
              <a:rPr lang="fr-BE" sz="2000" b="0" dirty="0" smtClean="0"/>
              <a:t>, </a:t>
            </a:r>
            <a:r>
              <a:rPr lang="fr-BE" sz="2000" b="0" dirty="0" err="1" smtClean="0"/>
              <a:t>lockers</a:t>
            </a:r>
            <a:endParaRPr lang="fr-BE" sz="2000" b="0" dirty="0" smtClean="0"/>
          </a:p>
          <a:p>
            <a:pPr marL="342900" indent="-342900">
              <a:buFontTx/>
              <a:buChar char="-"/>
            </a:pPr>
            <a:endParaRPr lang="fr-BE" sz="2000" b="0" dirty="0"/>
          </a:p>
          <a:p>
            <a:pPr marL="342900" indent="-342900">
              <a:buFontTx/>
              <a:buChar char="-"/>
            </a:pPr>
            <a:r>
              <a:rPr lang="fr-BE" sz="2000" b="0" dirty="0" smtClean="0"/>
              <a:t>Bicycle parking places close to building entrances</a:t>
            </a:r>
          </a:p>
          <a:p>
            <a:pPr lvl="1"/>
            <a:endParaRPr lang="fr-BE" sz="2000" b="0" dirty="0"/>
          </a:p>
          <a:p>
            <a:pPr marL="342900" indent="-342900">
              <a:buFontTx/>
              <a:buChar char="-"/>
            </a:pPr>
            <a:r>
              <a:rPr lang="fr-BE" sz="2000" b="0" dirty="0" smtClean="0"/>
              <a:t>Bike to </a:t>
            </a:r>
            <a:r>
              <a:rPr lang="fr-BE" sz="2000" b="0" dirty="0" err="1" smtClean="0"/>
              <a:t>Work</a:t>
            </a:r>
            <a:r>
              <a:rPr lang="fr-BE" sz="2000" b="0" dirty="0" smtClean="0"/>
              <a:t> intervention : 0,21 €/km</a:t>
            </a:r>
          </a:p>
          <a:p>
            <a:pPr marL="342900" indent="-342900">
              <a:buFontTx/>
              <a:buChar char="-"/>
            </a:pPr>
            <a:endParaRPr lang="fr-BE" sz="2000" b="0" dirty="0"/>
          </a:p>
          <a:p>
            <a:pPr marL="342900" indent="-342900">
              <a:buFontTx/>
              <a:buChar char="-"/>
            </a:pPr>
            <a:r>
              <a:rPr lang="fr-BE" sz="2000" b="0" dirty="0" smtClean="0"/>
              <a:t>Bicycle </a:t>
            </a:r>
            <a:r>
              <a:rPr lang="fr-BE" sz="2000" b="0" dirty="0" err="1" smtClean="0"/>
              <a:t>repair</a:t>
            </a:r>
            <a:r>
              <a:rPr lang="fr-BE" sz="2000" b="0" dirty="0" smtClean="0"/>
              <a:t> stations</a:t>
            </a:r>
          </a:p>
          <a:p>
            <a:pPr lvl="1"/>
            <a:endParaRPr lang="fr-BE" sz="2000" b="0" dirty="0"/>
          </a:p>
          <a:p>
            <a:pPr marL="342900" indent="-342900">
              <a:buFontTx/>
              <a:buChar char="-"/>
            </a:pPr>
            <a:r>
              <a:rPr lang="fr-BE" sz="2000" b="0" dirty="0" smtClean="0"/>
              <a:t>Electric bicycles </a:t>
            </a:r>
          </a:p>
          <a:p>
            <a:pPr marL="342900" indent="-342900">
              <a:buFontTx/>
              <a:buChar char="-"/>
            </a:pPr>
            <a:endParaRPr lang="fr-BE" sz="2000" b="0" dirty="0"/>
          </a:p>
          <a:p>
            <a:pPr marL="342900" indent="-342900">
              <a:buFontTx/>
              <a:buChar char="-"/>
            </a:pPr>
            <a:r>
              <a:rPr lang="fr-BE" sz="2000" b="0" dirty="0" smtClean="0"/>
              <a:t>Bicycle </a:t>
            </a:r>
            <a:r>
              <a:rPr lang="fr-BE" sz="2000" b="0" dirty="0" err="1" smtClean="0"/>
              <a:t>reflective</a:t>
            </a:r>
            <a:r>
              <a:rPr lang="fr-BE" sz="2000" b="0" dirty="0" smtClean="0"/>
              <a:t> jackets</a:t>
            </a:r>
          </a:p>
          <a:p>
            <a:pPr marL="342900" indent="-342900">
              <a:buFontTx/>
              <a:buChar char="-"/>
            </a:pPr>
            <a:endParaRPr lang="fr-BE" dirty="0"/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48257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4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SWIFT Mobility Offering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fr-BE" dirty="0" smtClean="0"/>
              <a:t>Cars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666155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sz="2000" b="0" dirty="0" smtClean="0"/>
              <a:t>Flexible car </a:t>
            </a:r>
            <a:r>
              <a:rPr lang="fr-BE" sz="2000" b="0" dirty="0" err="1" smtClean="0"/>
              <a:t>policy</a:t>
            </a:r>
            <a:endParaRPr lang="fr-BE" sz="2000" b="0" dirty="0" smtClean="0"/>
          </a:p>
          <a:p>
            <a:pPr marL="800100" lvl="1" indent="-342900">
              <a:buFontTx/>
              <a:buChar char="-"/>
            </a:pPr>
            <a:r>
              <a:rPr lang="fr-BE" sz="2000" b="0" dirty="0" err="1" smtClean="0"/>
              <a:t>Opt</a:t>
            </a:r>
            <a:r>
              <a:rPr lang="fr-BE" sz="2000" b="0" dirty="0" smtClean="0"/>
              <a:t> Out for </a:t>
            </a:r>
            <a:r>
              <a:rPr lang="fr-BE" sz="2000" b="0" dirty="0" err="1" smtClean="0"/>
              <a:t>Level</a:t>
            </a:r>
            <a:r>
              <a:rPr lang="fr-BE" sz="2000" b="0" dirty="0" smtClean="0"/>
              <a:t> 60 and </a:t>
            </a:r>
            <a:r>
              <a:rPr lang="fr-BE" sz="2000" b="0" dirty="0" err="1" smtClean="0"/>
              <a:t>above</a:t>
            </a:r>
            <a:endParaRPr lang="fr-BE" sz="2000" b="0" dirty="0" smtClean="0"/>
          </a:p>
          <a:p>
            <a:pPr marL="800100" lvl="1" indent="-342900">
              <a:buFontTx/>
              <a:buChar char="-"/>
            </a:pPr>
            <a:r>
              <a:rPr lang="fr-BE" sz="2000" b="0" dirty="0" err="1" smtClean="0"/>
              <a:t>Mobility</a:t>
            </a:r>
            <a:r>
              <a:rPr lang="fr-BE" sz="2000" b="0" dirty="0" smtClean="0"/>
              <a:t> budget</a:t>
            </a:r>
          </a:p>
          <a:p>
            <a:pPr marL="1257300" lvl="2" indent="-342900">
              <a:buFontTx/>
              <a:buChar char="-"/>
            </a:pPr>
            <a:r>
              <a:rPr lang="fr-BE" sz="2000" b="0" dirty="0" smtClean="0"/>
              <a:t>Bicycles</a:t>
            </a:r>
          </a:p>
          <a:p>
            <a:pPr marL="1257300" lvl="2" indent="-342900">
              <a:buFontTx/>
              <a:buChar char="-"/>
            </a:pPr>
            <a:r>
              <a:rPr lang="fr-BE" sz="2000" b="0" dirty="0" err="1" smtClean="0"/>
              <a:t>Motorbike</a:t>
            </a:r>
            <a:endParaRPr lang="fr-BE" sz="2000" b="0" dirty="0" smtClean="0"/>
          </a:p>
          <a:p>
            <a:pPr marL="1257300" lvl="2" indent="-342900">
              <a:buFontTx/>
              <a:buChar char="-"/>
            </a:pPr>
            <a:r>
              <a:rPr lang="fr-BE" sz="2000" b="0" dirty="0" smtClean="0"/>
              <a:t>Tablet</a:t>
            </a:r>
          </a:p>
          <a:p>
            <a:pPr marL="1257300" lvl="2" indent="-342900">
              <a:buFontTx/>
              <a:buChar char="-"/>
            </a:pPr>
            <a:r>
              <a:rPr lang="fr-BE" sz="2000" b="0" dirty="0" err="1" smtClean="0"/>
              <a:t>Railease</a:t>
            </a:r>
            <a:endParaRPr lang="fr-BE" sz="2000" b="0" dirty="0" smtClean="0"/>
          </a:p>
          <a:p>
            <a:pPr marL="342900" indent="-342900">
              <a:buFontTx/>
              <a:buChar char="-"/>
            </a:pPr>
            <a:endParaRPr lang="fr-BE" sz="2000" b="0" dirty="0" smtClean="0"/>
          </a:p>
          <a:p>
            <a:pPr marL="342900" indent="-342900">
              <a:buFontTx/>
              <a:buChar char="-"/>
            </a:pPr>
            <a:r>
              <a:rPr lang="fr-BE" sz="2000" b="0" dirty="0" err="1" smtClean="0"/>
              <a:t>Carpooling</a:t>
            </a:r>
            <a:r>
              <a:rPr lang="fr-BE" sz="2000" b="0" dirty="0" smtClean="0"/>
              <a:t> </a:t>
            </a:r>
            <a:endParaRPr lang="fr-BE" sz="2000" b="0" dirty="0"/>
          </a:p>
          <a:p>
            <a:pPr marL="800100" lvl="1" indent="-342900">
              <a:buFontTx/>
              <a:buChar char="-"/>
            </a:pPr>
            <a:r>
              <a:rPr lang="fr-BE" sz="2000" b="0" dirty="0" err="1"/>
              <a:t>Carpool</a:t>
            </a:r>
            <a:r>
              <a:rPr lang="fr-BE" sz="2000" b="0" dirty="0"/>
              <a:t> </a:t>
            </a:r>
            <a:r>
              <a:rPr lang="fr-BE" sz="2000" b="0" dirty="0" err="1"/>
              <a:t>Plaza</a:t>
            </a:r>
            <a:r>
              <a:rPr lang="fr-BE" sz="2000" b="0" dirty="0"/>
              <a:t> </a:t>
            </a:r>
            <a:r>
              <a:rPr lang="fr-BE" sz="2000" b="0" dirty="0" err="1"/>
              <a:t>subscription</a:t>
            </a:r>
            <a:r>
              <a:rPr lang="fr-BE" sz="2000" b="0" dirty="0"/>
              <a:t> (2010)</a:t>
            </a:r>
          </a:p>
          <a:p>
            <a:pPr marL="800100" lvl="1" indent="-342900">
              <a:buFontTx/>
              <a:buChar char="-"/>
            </a:pPr>
            <a:r>
              <a:rPr lang="fr-BE" sz="2000" b="0" dirty="0" err="1"/>
              <a:t>Carpool</a:t>
            </a:r>
            <a:r>
              <a:rPr lang="fr-BE" sz="2000" b="0" dirty="0"/>
              <a:t> parking places</a:t>
            </a:r>
          </a:p>
          <a:p>
            <a:pPr marL="800100" lvl="1" indent="-342900">
              <a:buFontTx/>
              <a:buChar char="-"/>
            </a:pPr>
            <a:r>
              <a:rPr lang="fr-BE" sz="2000" b="0" dirty="0"/>
              <a:t>Web 2.0 technologies (2013)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4098" name="Picture 2" descr="\\BE-FILE01\cjamme$\WOCO_CPPT\mobility\electric\reduced\peuge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FT PPT Template 20080908">
  <a:themeElements>
    <a:clrScheme name="SWIFT PPT Template 20080908 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766A62"/>
      </a:accent1>
      <a:accent2>
        <a:srgbClr val="CC6633"/>
      </a:accent2>
      <a:accent3>
        <a:srgbClr val="FFFFFF"/>
      </a:accent3>
      <a:accent4>
        <a:srgbClr val="000000"/>
      </a:accent4>
      <a:accent5>
        <a:srgbClr val="BDB9B7"/>
      </a:accent5>
      <a:accent6>
        <a:srgbClr val="B95C2D"/>
      </a:accent6>
      <a:hlink>
        <a:srgbClr val="B5A300"/>
      </a:hlink>
      <a:folHlink>
        <a:srgbClr val="97233F"/>
      </a:folHlink>
    </a:clrScheme>
    <a:fontScheme name="SWIFT PPT Template 20080908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>
          <a:defRPr sz="2000" b="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WIFT PPT Template 20080908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66A62"/>
        </a:accent1>
        <a:accent2>
          <a:srgbClr val="CC6633"/>
        </a:accent2>
        <a:accent3>
          <a:srgbClr val="FFFFFF"/>
        </a:accent3>
        <a:accent4>
          <a:srgbClr val="000000"/>
        </a:accent4>
        <a:accent5>
          <a:srgbClr val="BDB9B7"/>
        </a:accent5>
        <a:accent6>
          <a:srgbClr val="B95C2D"/>
        </a:accent6>
        <a:hlink>
          <a:srgbClr val="B5A300"/>
        </a:hlink>
        <a:folHlink>
          <a:srgbClr val="9723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766A62"/>
      </a:accent1>
      <a:accent2>
        <a:srgbClr val="CC6633"/>
      </a:accent2>
      <a:accent3>
        <a:srgbClr val="FFFFFF"/>
      </a:accent3>
      <a:accent4>
        <a:srgbClr val="000000"/>
      </a:accent4>
      <a:accent5>
        <a:srgbClr val="BDB9B7"/>
      </a:accent5>
      <a:accent6>
        <a:srgbClr val="B95C2D"/>
      </a:accent6>
      <a:hlink>
        <a:srgbClr val="B5A300"/>
      </a:hlink>
      <a:folHlink>
        <a:srgbClr val="9723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eam xmlns="444f9349-37fb-4741-9e6f-d70e367da71b">Training</Team>
    <Owner xmlns="444f9349-37fb-4741-9e6f-d70e367da71b">
      <UserInfo>
        <DisplayName>ANDRIES Virginie</DisplayName>
        <AccountId>2447</AccountId>
        <AccountType/>
      </UserInfo>
    </Owner>
    <Status xmlns="444f9349-37fb-4741-9e6f-d70e367da71b" xsi:nil="true"/>
    <Feedback xmlns="444f9349-37fb-4741-9e6f-d70e367da71b">Start discussion</Feedbac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2C2F1190778541BFA1C8999036832B" ma:contentTypeVersion="5" ma:contentTypeDescription="Create a new document." ma:contentTypeScope="" ma:versionID="65c0c3e10bdd3729029461df626a95f8">
  <xsd:schema xmlns:xsd="http://www.w3.org/2001/XMLSchema" xmlns:p="http://schemas.microsoft.com/office/2006/metadata/properties" xmlns:ns2="444f9349-37fb-4741-9e6f-d70e367da71b" targetNamespace="http://schemas.microsoft.com/office/2006/metadata/properties" ma:root="true" ma:fieldsID="f17045546d8412d45b95c52686dda69c" ns2:_="">
    <xsd:import namespace="444f9349-37fb-4741-9e6f-d70e367da71b"/>
    <xsd:element name="properties">
      <xsd:complexType>
        <xsd:sequence>
          <xsd:element name="documentManagement">
            <xsd:complexType>
              <xsd:all>
                <xsd:element ref="ns2:Team"/>
                <xsd:element ref="ns2:Status" minOccurs="0"/>
                <xsd:element ref="ns2:Owner" minOccurs="0"/>
                <xsd:element ref="ns2:Feedback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44f9349-37fb-4741-9e6f-d70e367da71b" elementFormDefault="qualified">
    <xsd:import namespace="http://schemas.microsoft.com/office/2006/documentManagement/types"/>
    <xsd:element name="Team" ma:index="8" ma:displayName="Team" ma:default="Generic" ma:format="Dropdown" ma:internalName="Team">
      <xsd:simpleType>
        <xsd:restriction base="dms:Choice">
          <xsd:enumeration value="Generic"/>
          <xsd:enumeration value="Documentation"/>
          <xsd:enumeration value="Marketing &amp; Technology"/>
          <xsd:enumeration value="Training"/>
          <xsd:enumeration value="Training Partners"/>
        </xsd:restriction>
      </xsd:simpleType>
    </xsd:element>
    <xsd:element name="Status" ma:index="9" nillable="true" ma:displayName="Status" ma:format="Dropdown" ma:internalName="Status">
      <xsd:simpleType>
        <xsd:restriction base="dms:Choice">
          <xsd:enumeration value="Draft"/>
          <xsd:enumeration value="Testing"/>
          <xsd:enumeration value="Approved"/>
        </xsd:restriction>
      </xsd:simpleType>
    </xsd:element>
    <xsd:element name="Owner" ma:index="10" nillable="true" ma:displayName="Owner" ma:list="UserInfo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eedback" ma:index="11" nillable="true" ma:displayName="Feedback" ma:description="Use to provide feedback to the writer of the document." ma:internalName="Feedback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7D598A-FE85-4CEC-9E4F-EF435ADF295F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444f9349-37fb-4741-9e6f-d70e367da71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4226167-FEF7-4904-A70D-FDA03BC88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4f9349-37fb-4741-9e6f-d70e367da71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6ABA9C9-8AE7-4BAE-9D17-BA2F2F53B0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SWIFT PPT Template 20080908</Template>
  <TotalTime>15195</TotalTime>
  <Words>341</Words>
  <Application>Microsoft Office PowerPoint</Application>
  <PresentationFormat>On-screen Show (4:3)</PresentationFormat>
  <Paragraphs>110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SWIFT PPT Template 20080908</vt:lpstr>
      <vt:lpstr>Mobility through Union action</vt:lpstr>
      <vt:lpstr>At the beginning there was …  </vt:lpstr>
      <vt:lpstr>The confrontation time Part I : towards radicalisation</vt:lpstr>
      <vt:lpstr>The confrontation time Part II : finding allies </vt:lpstr>
      <vt:lpstr>The confrontation time Part III : finding information </vt:lpstr>
      <vt:lpstr>After 4 years of implementation  SWIFT Mobility Offering</vt:lpstr>
      <vt:lpstr>SWIFT Mobility Offering  Public Transports</vt:lpstr>
      <vt:lpstr>SWIFT Mobility Offering  Bicycles</vt:lpstr>
      <vt:lpstr>SWIFT Mobility Offering  Cars</vt:lpstr>
      <vt:lpstr>First we need to decide what needs to be done Then we’ll do it And then we’ll ask if it was possible.  Paul Hawken, 2009 </vt:lpstr>
    </vt:vector>
  </TitlesOfParts>
  <Company>S.W.I.F.T. sc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Template_Coursebook_20100707</dc:title>
  <dc:creator>vdebecke</dc:creator>
  <dc:description>©2008</dc:description>
  <cp:lastModifiedBy>JAMME Charles-Etienne</cp:lastModifiedBy>
  <cp:revision>453</cp:revision>
  <cp:lastPrinted>2009-03-09T08:13:43Z</cp:lastPrinted>
  <dcterms:created xsi:type="dcterms:W3CDTF">2008-10-01T07:18:07Z</dcterms:created>
  <dcterms:modified xsi:type="dcterms:W3CDTF">2012-10-08T20:44:14Z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0x010100502C2F1190778541BFA1C8999036832B</vt:lpwstr>
  </property>
</Properties>
</file>