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5" r:id="rId2"/>
  </p:sldMasterIdLst>
  <p:notesMasterIdLst>
    <p:notesMasterId r:id="rId23"/>
  </p:notesMasterIdLst>
  <p:sldIdLst>
    <p:sldId id="256" r:id="rId3"/>
    <p:sldId id="280" r:id="rId4"/>
    <p:sldId id="259" r:id="rId5"/>
    <p:sldId id="260" r:id="rId6"/>
    <p:sldId id="266" r:id="rId7"/>
    <p:sldId id="261" r:id="rId8"/>
    <p:sldId id="272" r:id="rId9"/>
    <p:sldId id="262" r:id="rId10"/>
    <p:sldId id="282" r:id="rId11"/>
    <p:sldId id="263" r:id="rId12"/>
    <p:sldId id="279" r:id="rId13"/>
    <p:sldId id="269" r:id="rId14"/>
    <p:sldId id="265" r:id="rId15"/>
    <p:sldId id="270" r:id="rId16"/>
    <p:sldId id="271" r:id="rId17"/>
    <p:sldId id="267" r:id="rId18"/>
    <p:sldId id="268" r:id="rId19"/>
    <p:sldId id="281" r:id="rId20"/>
    <p:sldId id="277" r:id="rId21"/>
    <p:sldId id="278" r:id="rId22"/>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808080"/>
    <a:srgbClr val="B2B2B2"/>
    <a:srgbClr val="DDDDDD"/>
    <a:srgbClr val="EAEAEA"/>
    <a:srgbClr val="111111"/>
    <a:srgbClr val="333333"/>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44" y="-6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CB9553E1-7740-49C0-82F9-264D64701D7A}" type="slidenum">
              <a:rPr lang="en-US"/>
              <a:pPr/>
              <a:t>‹#›</a:t>
            </a:fld>
            <a:endParaRPr lang="en-US"/>
          </a:p>
        </p:txBody>
      </p:sp>
    </p:spTree>
    <p:extLst>
      <p:ext uri="{BB962C8B-B14F-4D97-AF65-F5344CB8AC3E}">
        <p14:creationId xmlns:p14="http://schemas.microsoft.com/office/powerpoint/2010/main" val="25100396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3</a:t>
            </a:fld>
            <a:endParaRPr lang="de-DE"/>
          </a:p>
        </p:txBody>
      </p:sp>
    </p:spTree>
    <p:extLst>
      <p:ext uri="{BB962C8B-B14F-4D97-AF65-F5344CB8AC3E}">
        <p14:creationId xmlns:p14="http://schemas.microsoft.com/office/powerpoint/2010/main" val="3652937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4</a:t>
            </a:fld>
            <a:endParaRPr lang="de-DE"/>
          </a:p>
        </p:txBody>
      </p:sp>
    </p:spTree>
    <p:extLst>
      <p:ext uri="{BB962C8B-B14F-4D97-AF65-F5344CB8AC3E}">
        <p14:creationId xmlns:p14="http://schemas.microsoft.com/office/powerpoint/2010/main" val="1766643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5</a:t>
            </a:fld>
            <a:endParaRPr lang="de-DE"/>
          </a:p>
        </p:txBody>
      </p:sp>
    </p:spTree>
    <p:extLst>
      <p:ext uri="{BB962C8B-B14F-4D97-AF65-F5344CB8AC3E}">
        <p14:creationId xmlns:p14="http://schemas.microsoft.com/office/powerpoint/2010/main" val="3006241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6</a:t>
            </a:fld>
            <a:endParaRPr lang="de-DE"/>
          </a:p>
        </p:txBody>
      </p:sp>
    </p:spTree>
    <p:extLst>
      <p:ext uri="{BB962C8B-B14F-4D97-AF65-F5344CB8AC3E}">
        <p14:creationId xmlns:p14="http://schemas.microsoft.com/office/powerpoint/2010/main" val="3607036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10</a:t>
            </a:fld>
            <a:endParaRPr lang="de-DE"/>
          </a:p>
        </p:txBody>
      </p:sp>
    </p:spTree>
    <p:extLst>
      <p:ext uri="{BB962C8B-B14F-4D97-AF65-F5344CB8AC3E}">
        <p14:creationId xmlns:p14="http://schemas.microsoft.com/office/powerpoint/2010/main" val="36847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13</a:t>
            </a:fld>
            <a:endParaRPr lang="de-DE"/>
          </a:p>
        </p:txBody>
      </p:sp>
    </p:spTree>
    <p:extLst>
      <p:ext uri="{BB962C8B-B14F-4D97-AF65-F5344CB8AC3E}">
        <p14:creationId xmlns:p14="http://schemas.microsoft.com/office/powerpoint/2010/main" val="1498776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16</a:t>
            </a:fld>
            <a:endParaRPr lang="de-DE"/>
          </a:p>
        </p:txBody>
      </p:sp>
    </p:spTree>
    <p:extLst>
      <p:ext uri="{BB962C8B-B14F-4D97-AF65-F5344CB8AC3E}">
        <p14:creationId xmlns:p14="http://schemas.microsoft.com/office/powerpoint/2010/main" val="93797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4E1046-6DCB-4318-8475-7B0E0D6CDDD6}" type="slidenum">
              <a:rPr lang="de-DE" smtClean="0"/>
              <a:pPr/>
              <a:t>17</a:t>
            </a:fld>
            <a:endParaRPr lang="de-DE"/>
          </a:p>
        </p:txBody>
      </p:sp>
    </p:spTree>
    <p:extLst>
      <p:ext uri="{BB962C8B-B14F-4D97-AF65-F5344CB8AC3E}">
        <p14:creationId xmlns:p14="http://schemas.microsoft.com/office/powerpoint/2010/main" val="1423157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323850" y="1798638"/>
            <a:ext cx="5686425" cy="503237"/>
          </a:xfrm>
          <a:extLst>
            <a:ext uri="{91240B29-F687-4F45-9708-019B960494DF}">
              <a14:hiddenLine xmlns:a14="http://schemas.microsoft.com/office/drawing/2010/main" w="9525" algn="ctr">
                <a:solidFill>
                  <a:schemeClr val="tx1"/>
                </a:solidFill>
                <a:miter lim="800000"/>
                <a:headEnd/>
                <a:tailEnd/>
              </a14:hiddenLine>
            </a:ext>
          </a:extLst>
        </p:spPr>
        <p:txBody>
          <a:bodyPr lIns="0" rIns="0">
            <a:spAutoFit/>
          </a:bodyPr>
          <a:lstStyle>
            <a:lvl1pPr>
              <a:spcBef>
                <a:spcPct val="20000"/>
              </a:spcBef>
              <a:buClr>
                <a:srgbClr val="00AEEF"/>
              </a:buClr>
              <a:buSzPct val="80000"/>
              <a:buFont typeface="Arial" charset="0"/>
              <a:buNone/>
              <a:defRPr sz="3300">
                <a:solidFill>
                  <a:schemeClr val="tx2"/>
                </a:solidFill>
              </a:defRPr>
            </a:lvl1pPr>
          </a:lstStyle>
          <a:p>
            <a:pPr lvl="0"/>
            <a:r>
              <a:rPr lang="en-US" noProof="0" smtClean="0"/>
              <a:t>Click to edit Master title style</a:t>
            </a:r>
          </a:p>
        </p:txBody>
      </p:sp>
      <p:sp>
        <p:nvSpPr>
          <p:cNvPr id="43011" name="Rectangle 3"/>
          <p:cNvSpPr>
            <a:spLocks noGrp="1" noChangeArrowheads="1"/>
          </p:cNvSpPr>
          <p:nvPr>
            <p:ph type="subTitle" idx="1"/>
          </p:nvPr>
        </p:nvSpPr>
        <p:spPr>
          <a:xfrm>
            <a:off x="323850" y="3598863"/>
            <a:ext cx="8348663" cy="365125"/>
          </a:xfrm>
          <a:extLst>
            <a:ext uri="{909E8E84-426E-40DD-AFC4-6F175D3DCCD1}">
              <a14:hiddenFill xmlns:a14="http://schemas.microsoft.com/office/drawing/2010/main">
                <a:solidFill>
                  <a:srgbClr val="8D817B"/>
                </a:solidFill>
              </a14:hiddenFill>
            </a:ext>
            <a:ext uri="{91240B29-F687-4F45-9708-019B960494DF}">
              <a14:hiddenLine xmlns:a14="http://schemas.microsoft.com/office/drawing/2010/main" w="9525" algn="ctr">
                <a:solidFill>
                  <a:schemeClr val="tx1"/>
                </a:solidFill>
                <a:miter lim="800000"/>
                <a:headEnd/>
                <a:tailEnd/>
              </a14:hiddenLine>
            </a:ext>
          </a:extLst>
        </p:spPr>
        <p:txBody>
          <a:bodyPr lIns="0" rIns="0"/>
          <a:lstStyle>
            <a:lvl1pPr marL="0" indent="0">
              <a:buFont typeface="Arial" charset="0"/>
              <a:buNone/>
              <a:defRPr>
                <a:solidFill>
                  <a:schemeClr val="hlink"/>
                </a:solidFill>
              </a:defRPr>
            </a:lvl1pPr>
          </a:lstStyle>
          <a:p>
            <a:pPr lvl="0"/>
            <a:r>
              <a:rPr lang="en-US" noProof="0" smtClean="0"/>
              <a:t>Click to edit Master subtitle style</a:t>
            </a:r>
          </a:p>
        </p:txBody>
      </p:sp>
      <p:pic>
        <p:nvPicPr>
          <p:cNvPr id="43015" name="Picture 7" descr="logotyp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2575" y="6207125"/>
            <a:ext cx="914400" cy="323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wipe(left)">
                                      <p:cBhvr>
                                        <p:cTn id="7" dur="500"/>
                                        <p:tgtEl>
                                          <p:spTgt spid="430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011">
                                            <p:txEl>
                                              <p:pRg st="0" end="0"/>
                                            </p:txEl>
                                          </p:spTgt>
                                        </p:tgtEl>
                                        <p:attrNameLst>
                                          <p:attrName>style.visibility</p:attrName>
                                        </p:attrNameLst>
                                      </p:cBhvr>
                                      <p:to>
                                        <p:strVal val="visible"/>
                                      </p:to>
                                    </p:set>
                                    <p:animEffect transition="in" filter="wipe(left)">
                                      <p:cBhvr>
                                        <p:cTn id="11" dur="500"/>
                                        <p:tgtEl>
                                          <p:spTgt spid="430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build="p">
        <p:tmplLst>
          <p:tmpl lvl="1">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lvl1pPr>
              <a:defRPr/>
            </a:lvl1pPr>
          </a:lstStyle>
          <a:p>
            <a:r>
              <a:rPr lang="en-US"/>
              <a:t>yourname © etui (year)</a:t>
            </a:r>
          </a:p>
        </p:txBody>
      </p:sp>
      <p:sp>
        <p:nvSpPr>
          <p:cNvPr id="5" name="Footer Placeholder 4"/>
          <p:cNvSpPr>
            <a:spLocks noGrp="1"/>
          </p:cNvSpPr>
          <p:nvPr>
            <p:ph type="ftr" sz="quarter" idx="11"/>
          </p:nvPr>
        </p:nvSpPr>
        <p:spPr/>
        <p:txBody>
          <a:bodyPr/>
          <a:lstStyle>
            <a:lvl1pPr>
              <a:defRPr/>
            </a:lvl1pPr>
          </a:lstStyle>
          <a:p>
            <a:r>
              <a:rPr lang="en-US"/>
              <a:t>titleofthepresentation</a:t>
            </a:r>
          </a:p>
        </p:txBody>
      </p:sp>
      <p:sp>
        <p:nvSpPr>
          <p:cNvPr id="6" name="Slide Number Placeholder 5"/>
          <p:cNvSpPr>
            <a:spLocks noGrp="1"/>
          </p:cNvSpPr>
          <p:nvPr>
            <p:ph type="sldNum" sz="quarter" idx="12"/>
          </p:nvPr>
        </p:nvSpPr>
        <p:spPr/>
        <p:txBody>
          <a:bodyPr/>
          <a:lstStyle>
            <a:lvl1pPr>
              <a:defRPr/>
            </a:lvl1pPr>
          </a:lstStyle>
          <a:p>
            <a:fld id="{59E82B75-8659-4E4D-848A-39E58F219C68}" type="slidenum">
              <a:rPr lang="en-US"/>
              <a:pPr/>
              <a:t>‹#›</a:t>
            </a:fld>
            <a:endParaRPr lang="en-US"/>
          </a:p>
        </p:txBody>
      </p:sp>
    </p:spTree>
    <p:extLst>
      <p:ext uri="{BB962C8B-B14F-4D97-AF65-F5344CB8AC3E}">
        <p14:creationId xmlns:p14="http://schemas.microsoft.com/office/powerpoint/2010/main" val="86972882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323850"/>
            <a:ext cx="2085975" cy="555307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323850" y="323850"/>
            <a:ext cx="6110288" cy="5553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lvl1pPr>
              <a:defRPr/>
            </a:lvl1pPr>
          </a:lstStyle>
          <a:p>
            <a:r>
              <a:rPr lang="en-US"/>
              <a:t>yourname © etui (year)</a:t>
            </a:r>
          </a:p>
        </p:txBody>
      </p:sp>
      <p:sp>
        <p:nvSpPr>
          <p:cNvPr id="5" name="Footer Placeholder 4"/>
          <p:cNvSpPr>
            <a:spLocks noGrp="1"/>
          </p:cNvSpPr>
          <p:nvPr>
            <p:ph type="ftr" sz="quarter" idx="11"/>
          </p:nvPr>
        </p:nvSpPr>
        <p:spPr/>
        <p:txBody>
          <a:bodyPr/>
          <a:lstStyle>
            <a:lvl1pPr>
              <a:defRPr/>
            </a:lvl1pPr>
          </a:lstStyle>
          <a:p>
            <a:r>
              <a:rPr lang="en-US"/>
              <a:t>titleofthepresentation</a:t>
            </a:r>
          </a:p>
        </p:txBody>
      </p:sp>
      <p:sp>
        <p:nvSpPr>
          <p:cNvPr id="6" name="Slide Number Placeholder 5"/>
          <p:cNvSpPr>
            <a:spLocks noGrp="1"/>
          </p:cNvSpPr>
          <p:nvPr>
            <p:ph type="sldNum" sz="quarter" idx="12"/>
          </p:nvPr>
        </p:nvSpPr>
        <p:spPr/>
        <p:txBody>
          <a:bodyPr/>
          <a:lstStyle>
            <a:lvl1pPr>
              <a:defRPr/>
            </a:lvl1pPr>
          </a:lstStyle>
          <a:p>
            <a:fld id="{DAC1E87E-47A3-4D24-8670-259541F6005C}" type="slidenum">
              <a:rPr lang="en-US"/>
              <a:pPr/>
              <a:t>‹#›</a:t>
            </a:fld>
            <a:endParaRPr lang="en-US"/>
          </a:p>
        </p:txBody>
      </p:sp>
    </p:spTree>
    <p:extLst>
      <p:ext uri="{BB962C8B-B14F-4D97-AF65-F5344CB8AC3E}">
        <p14:creationId xmlns:p14="http://schemas.microsoft.com/office/powerpoint/2010/main" val="932946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619250" y="1484784"/>
            <a:ext cx="7200000" cy="540000"/>
          </a:xfrm>
        </p:spPr>
        <p:txBody>
          <a:bodyPr/>
          <a:lstStyle>
            <a:lvl1pPr>
              <a:defRPr/>
            </a:lvl1pPr>
          </a:lstStyle>
          <a:p>
            <a:r>
              <a:rPr lang="de-DE" dirty="0" smtClean="0"/>
              <a:t>1. Neue EBR-Gründungen</a:t>
            </a:r>
            <a:endParaRPr lang="de-DE" dirty="0"/>
          </a:p>
        </p:txBody>
      </p:sp>
      <p:sp>
        <p:nvSpPr>
          <p:cNvPr id="4" name="Foliennummernplatzhalter 3"/>
          <p:cNvSpPr>
            <a:spLocks noGrp="1"/>
          </p:cNvSpPr>
          <p:nvPr>
            <p:ph type="sldNum" sz="quarter" idx="10"/>
          </p:nvPr>
        </p:nvSpPr>
        <p:spPr/>
        <p:txBody>
          <a:bodyPr/>
          <a:lstStyle>
            <a:lvl1pPr>
              <a:defRPr/>
            </a:lvl1pPr>
          </a:lstStyle>
          <a:p>
            <a:fld id="{37D64997-12B8-4B92-8586-39D430AF88F2}" type="slidenum">
              <a:rPr lang="de-DE"/>
              <a:pPr/>
              <a:t>‹#›</a:t>
            </a:fld>
            <a:endParaRPr lang="de-DE">
              <a:solidFill>
                <a:schemeClr val="tx1"/>
              </a:solidFill>
            </a:endParaRPr>
          </a:p>
        </p:txBody>
      </p:sp>
      <p:sp>
        <p:nvSpPr>
          <p:cNvPr id="5" name="Fußzeilenplatzhalter 4"/>
          <p:cNvSpPr>
            <a:spLocks noGrp="1"/>
          </p:cNvSpPr>
          <p:nvPr>
            <p:ph type="ftr" sz="quarter" idx="11"/>
          </p:nvPr>
        </p:nvSpPr>
        <p:spPr>
          <a:xfrm>
            <a:off x="184150" y="6597352"/>
            <a:ext cx="3375924" cy="216024"/>
          </a:xfrm>
          <a:prstGeom prst="rect">
            <a:avLst/>
          </a:prstGeom>
        </p:spPr>
        <p:txBody>
          <a:bodyPr/>
          <a:lstStyle>
            <a:lvl1pPr algn="ctr">
              <a:defRPr sz="1100"/>
            </a:lvl1pPr>
          </a:lstStyle>
          <a:p>
            <a:r>
              <a:rPr lang="de-DE" dirty="0" smtClean="0"/>
              <a:t>DGB – EBR-Workshop, 10. September 2012, Berlin</a:t>
            </a:r>
            <a:endParaRPr lang="de-DE" dirty="0"/>
          </a:p>
        </p:txBody>
      </p:sp>
      <p:sp>
        <p:nvSpPr>
          <p:cNvPr id="7" name="Textplatzhalter 6"/>
          <p:cNvSpPr>
            <a:spLocks noGrp="1"/>
          </p:cNvSpPr>
          <p:nvPr>
            <p:ph type="body" sz="quarter" idx="12" hasCustomPrompt="1"/>
          </p:nvPr>
        </p:nvSpPr>
        <p:spPr>
          <a:xfrm>
            <a:off x="1619250" y="2348880"/>
            <a:ext cx="7201172" cy="4001120"/>
          </a:xfrm>
        </p:spPr>
        <p:txBody>
          <a:bodyPr/>
          <a:lstStyle>
            <a:lvl1pPr>
              <a:defRPr/>
            </a:lvl1pPr>
            <a:lvl2pPr>
              <a:defRPr baseline="0"/>
            </a:lvl2pPr>
            <a:lvl3pPr>
              <a:defRPr baseline="0"/>
            </a:lvl3pPr>
          </a:lstStyle>
          <a:p>
            <a:pPr lvl="0"/>
            <a:r>
              <a:rPr lang="de-DE" dirty="0" smtClean="0"/>
              <a:t>1. Phasen der EBR-Gründungen</a:t>
            </a:r>
          </a:p>
          <a:p>
            <a:pPr lvl="1"/>
            <a:r>
              <a:rPr lang="de-DE" dirty="0" smtClean="0"/>
              <a:t>Erste große Gründungswelle bis 1996 (freiwillige Vereinbarungen) und bis ca. 2000 (bis dahin waren beim EMB 200 EBRs von heute 350 gegründet</a:t>
            </a:r>
          </a:p>
          <a:p>
            <a:pPr lvl="1"/>
            <a:r>
              <a:rPr lang="de-DE" dirty="0" smtClean="0"/>
              <a:t>Eine zweite weitaus kleinere Gründungswelle ab 2006</a:t>
            </a:r>
          </a:p>
          <a:p>
            <a:pPr lvl="2"/>
            <a:r>
              <a:rPr lang="de-DE" dirty="0" smtClean="0"/>
              <a:t>In mittelgroßen Unternehmen (2000 – 10000 Beschäftigte)</a:t>
            </a:r>
          </a:p>
          <a:p>
            <a:pPr lvl="2"/>
            <a:r>
              <a:rPr lang="de-DE" dirty="0" smtClean="0"/>
              <a:t>Mittelständische Unternehmenskultur</a:t>
            </a:r>
          </a:p>
          <a:p>
            <a:pPr lvl="2"/>
            <a:r>
              <a:rPr lang="de-DE" dirty="0" smtClean="0"/>
              <a:t>Verstärkte Motivationsanstrengungen des EBR-Teams</a:t>
            </a:r>
          </a:p>
          <a:p>
            <a:pPr lvl="1"/>
            <a:r>
              <a:rPr lang="de-DE" dirty="0" smtClean="0"/>
              <a:t>Verbleibende EBR-fähige Unternehmen zögern, wegen </a:t>
            </a:r>
          </a:p>
          <a:p>
            <a:pPr lvl="2"/>
            <a:r>
              <a:rPr lang="de-DE" dirty="0" smtClean="0"/>
              <a:t>Zu erwartender Konflikte mit Arbeitgeber</a:t>
            </a:r>
          </a:p>
          <a:p>
            <a:pPr lvl="2"/>
            <a:r>
              <a:rPr lang="de-DE" dirty="0" smtClean="0"/>
              <a:t>Komplexer Struktur der Konzerne, deren Sitz z.T. außerhalb Europas liegt</a:t>
            </a:r>
          </a:p>
          <a:p>
            <a:pPr lvl="2"/>
            <a:r>
              <a:rPr lang="de-DE" dirty="0" smtClean="0"/>
              <a:t>Ab 2008: Der erwarteten neuen EBR-RL und EBRG</a:t>
            </a:r>
          </a:p>
          <a:p>
            <a:pPr lvl="1"/>
            <a:r>
              <a:rPr lang="de-DE" dirty="0" smtClean="0"/>
              <a:t>Seit 2010 viele Neuverhandlungen gestartet</a:t>
            </a:r>
          </a:p>
          <a:p>
            <a:pPr lvl="2"/>
            <a:endParaRPr lang="de-DE" dirty="0" smtClean="0"/>
          </a:p>
          <a:p>
            <a:pPr lvl="4"/>
            <a:endParaRPr lang="de-DE" dirty="0"/>
          </a:p>
        </p:txBody>
      </p:sp>
    </p:spTree>
    <p:extLst>
      <p:ext uri="{BB962C8B-B14F-4D97-AF65-F5344CB8AC3E}">
        <p14:creationId xmlns:p14="http://schemas.microsoft.com/office/powerpoint/2010/main" val="3090584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619250" y="1484784"/>
            <a:ext cx="7200000" cy="540000"/>
          </a:xfrm>
        </p:spPr>
        <p:txBody>
          <a:bodyPr/>
          <a:lstStyle>
            <a:lvl1pPr>
              <a:defRPr baseline="0"/>
            </a:lvl1pPr>
          </a:lstStyle>
          <a:p>
            <a:r>
              <a:rPr lang="de-DE" dirty="0" smtClean="0"/>
              <a:t>1. Neue EBR-Gründungen (Forts.)</a:t>
            </a:r>
            <a:endParaRPr lang="de-DE" dirty="0"/>
          </a:p>
        </p:txBody>
      </p:sp>
      <p:sp>
        <p:nvSpPr>
          <p:cNvPr id="4" name="Foliennummernplatzhalter 3"/>
          <p:cNvSpPr>
            <a:spLocks noGrp="1"/>
          </p:cNvSpPr>
          <p:nvPr>
            <p:ph type="sldNum" sz="quarter" idx="10"/>
          </p:nvPr>
        </p:nvSpPr>
        <p:spPr/>
        <p:txBody>
          <a:bodyPr/>
          <a:lstStyle>
            <a:lvl1pPr>
              <a:defRPr/>
            </a:lvl1pPr>
          </a:lstStyle>
          <a:p>
            <a:fld id="{37D64997-12B8-4B92-8586-39D430AF88F2}" type="slidenum">
              <a:rPr lang="de-DE"/>
              <a:pPr/>
              <a:t>‹#›</a:t>
            </a:fld>
            <a:endParaRPr lang="de-DE" dirty="0">
              <a:solidFill>
                <a:schemeClr val="tx1"/>
              </a:solidFill>
            </a:endParaRPr>
          </a:p>
        </p:txBody>
      </p:sp>
      <p:sp>
        <p:nvSpPr>
          <p:cNvPr id="5" name="Fußzeilenplatzhalter 4"/>
          <p:cNvSpPr>
            <a:spLocks noGrp="1"/>
          </p:cNvSpPr>
          <p:nvPr>
            <p:ph type="ftr" sz="quarter" idx="11"/>
          </p:nvPr>
        </p:nvSpPr>
        <p:spPr>
          <a:xfrm>
            <a:off x="184150" y="6597352"/>
            <a:ext cx="3375924" cy="216024"/>
          </a:xfrm>
          <a:prstGeom prst="rect">
            <a:avLst/>
          </a:prstGeom>
        </p:spPr>
        <p:txBody>
          <a:bodyPr/>
          <a:lstStyle>
            <a:lvl1pPr algn="ctr">
              <a:defRPr sz="1100"/>
            </a:lvl1pPr>
          </a:lstStyle>
          <a:p>
            <a:r>
              <a:rPr lang="de-DE" dirty="0" smtClean="0"/>
              <a:t>ETUC EWC Conference, October 2012</a:t>
            </a:r>
            <a:endParaRPr lang="de-DE" dirty="0"/>
          </a:p>
        </p:txBody>
      </p:sp>
      <p:sp>
        <p:nvSpPr>
          <p:cNvPr id="7" name="Textplatzhalter 6"/>
          <p:cNvSpPr>
            <a:spLocks noGrp="1"/>
          </p:cNvSpPr>
          <p:nvPr>
            <p:ph type="body" sz="quarter" idx="12" hasCustomPrompt="1"/>
          </p:nvPr>
        </p:nvSpPr>
        <p:spPr>
          <a:xfrm>
            <a:off x="1619250" y="2348880"/>
            <a:ext cx="7201172" cy="4001120"/>
          </a:xfrm>
        </p:spPr>
        <p:txBody>
          <a:bodyPr/>
          <a:lstStyle>
            <a:lvl1pPr>
              <a:defRPr baseline="0"/>
            </a:lvl1pPr>
            <a:lvl2pPr>
              <a:defRPr baseline="0">
                <a:latin typeface="Arial"/>
                <a:cs typeface="Arial"/>
              </a:defRPr>
            </a:lvl2pPr>
            <a:lvl3pPr>
              <a:defRPr baseline="0"/>
            </a:lvl3pPr>
          </a:lstStyle>
          <a:p>
            <a:pPr lvl="0"/>
            <a:r>
              <a:rPr lang="de-DE" dirty="0" smtClean="0"/>
              <a:t>2. Neue EBR-Verhandlungen  seit 2011</a:t>
            </a:r>
          </a:p>
          <a:p>
            <a:pPr lvl="1"/>
            <a:r>
              <a:rPr lang="de-DE" dirty="0" smtClean="0"/>
              <a:t>In deutschen Konzernen			18</a:t>
            </a:r>
          </a:p>
          <a:p>
            <a:pPr lvl="1"/>
            <a:r>
              <a:rPr lang="de-DE" dirty="0" smtClean="0"/>
              <a:t>In ausländischen Konzernen		30</a:t>
            </a:r>
          </a:p>
          <a:p>
            <a:pPr lvl="1"/>
            <a:r>
              <a:rPr lang="de-DE" dirty="0" smtClean="0"/>
              <a:t>+ bereits abgeschlossene Vereinbarungen	5 - 7</a:t>
            </a:r>
          </a:p>
          <a:p>
            <a:pPr lvl="1"/>
            <a:r>
              <a:rPr lang="de-DE" dirty="0" smtClean="0"/>
              <a:t>Gründe:</a:t>
            </a:r>
          </a:p>
          <a:p>
            <a:pPr lvl="2"/>
            <a:r>
              <a:rPr lang="de-DE" dirty="0" smtClean="0"/>
              <a:t>In der Krise: Standortvergleiche → Umstrukturierungen/Verlagerungen häufiger</a:t>
            </a:r>
          </a:p>
          <a:p>
            <a:pPr lvl="2"/>
            <a:r>
              <a:rPr lang="de-DE" dirty="0" smtClean="0"/>
              <a:t>Notwendigkeit der grenzüberschreitenden Zusammenarbeit wächst</a:t>
            </a:r>
          </a:p>
          <a:p>
            <a:pPr lvl="2"/>
            <a:r>
              <a:rPr lang="de-DE" dirty="0" smtClean="0"/>
              <a:t>Langjährige informelle Kontakte in einigen Konzernen</a:t>
            </a:r>
          </a:p>
          <a:p>
            <a:pPr lvl="2"/>
            <a:r>
              <a:rPr lang="de-DE" dirty="0" smtClean="0"/>
              <a:t>Die neue RL / neues EBRG bieten verbesserte Grundlagen für Kooperation</a:t>
            </a:r>
          </a:p>
          <a:p>
            <a:pPr lvl="2"/>
            <a:r>
              <a:rPr lang="de-DE" dirty="0" smtClean="0"/>
              <a:t>„Verhandlungsstau“</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3" name="Date Placeholder 2"/>
          <p:cNvSpPr>
            <a:spLocks noGrp="1"/>
          </p:cNvSpPr>
          <p:nvPr>
            <p:ph type="dt" sz="half" idx="13"/>
          </p:nvPr>
        </p:nvSpPr>
        <p:spPr>
          <a:xfrm>
            <a:off x="7236296" y="6534150"/>
            <a:ext cx="1563143" cy="323850"/>
          </a:xfrm>
        </p:spPr>
        <p:txBody>
          <a:bodyPr/>
          <a:lstStyle/>
          <a:p>
            <a:r>
              <a:rPr lang="en-US" dirty="0" smtClean="0"/>
              <a:t> Aline Hoffmann, ETUI </a:t>
            </a:r>
            <a:endParaRPr lang="en-US" dirty="0"/>
          </a:p>
        </p:txBody>
      </p:sp>
    </p:spTree>
    <p:extLst>
      <p:ext uri="{BB962C8B-B14F-4D97-AF65-F5344CB8AC3E}">
        <p14:creationId xmlns:p14="http://schemas.microsoft.com/office/powerpoint/2010/main" val="59541017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323850" y="1798638"/>
            <a:ext cx="5686425" cy="503237"/>
          </a:xfrm>
          <a:extLst>
            <a:ext uri="{91240B29-F687-4F45-9708-019B960494DF}">
              <a14:hiddenLine xmlns:a14="http://schemas.microsoft.com/office/drawing/2010/main" w="9525" algn="ctr">
                <a:solidFill>
                  <a:schemeClr val="tx1"/>
                </a:solidFill>
                <a:miter lim="800000"/>
                <a:headEnd/>
                <a:tailEnd/>
              </a14:hiddenLine>
            </a:ext>
          </a:extLst>
        </p:spPr>
        <p:txBody>
          <a:bodyPr lIns="0" rIns="0">
            <a:spAutoFit/>
          </a:bodyPr>
          <a:lstStyle>
            <a:lvl1pPr>
              <a:spcBef>
                <a:spcPct val="20000"/>
              </a:spcBef>
              <a:buClr>
                <a:srgbClr val="00AEEF"/>
              </a:buClr>
              <a:buSzPct val="80000"/>
              <a:buFont typeface="Arial" charset="0"/>
              <a:buNone/>
              <a:defRPr sz="3300">
                <a:solidFill>
                  <a:schemeClr val="tx2"/>
                </a:solidFill>
              </a:defRPr>
            </a:lvl1pPr>
          </a:lstStyle>
          <a:p>
            <a:pPr lvl="0"/>
            <a:r>
              <a:rPr lang="en-US" noProof="0" smtClean="0"/>
              <a:t>Click to edit Master title style</a:t>
            </a:r>
            <a:endParaRPr lang="en-GB" noProof="0" smtClean="0"/>
          </a:p>
        </p:txBody>
      </p:sp>
      <p:sp>
        <p:nvSpPr>
          <p:cNvPr id="43011" name="Rectangle 3"/>
          <p:cNvSpPr>
            <a:spLocks noGrp="1" noChangeArrowheads="1"/>
          </p:cNvSpPr>
          <p:nvPr>
            <p:ph type="subTitle" idx="1"/>
          </p:nvPr>
        </p:nvSpPr>
        <p:spPr>
          <a:xfrm>
            <a:off x="323850" y="3598863"/>
            <a:ext cx="8348663" cy="365125"/>
          </a:xfrm>
          <a:extLst>
            <a:ext uri="{909E8E84-426E-40DD-AFC4-6F175D3DCCD1}">
              <a14:hiddenFill xmlns:a14="http://schemas.microsoft.com/office/drawing/2010/main">
                <a:solidFill>
                  <a:srgbClr val="8D817B"/>
                </a:solidFill>
              </a14:hiddenFill>
            </a:ext>
            <a:ext uri="{91240B29-F687-4F45-9708-019B960494DF}">
              <a14:hiddenLine xmlns:a14="http://schemas.microsoft.com/office/drawing/2010/main" w="9525" algn="ctr">
                <a:solidFill>
                  <a:schemeClr val="tx1"/>
                </a:solidFill>
                <a:miter lim="800000"/>
                <a:headEnd/>
                <a:tailEnd/>
              </a14:hiddenLine>
            </a:ext>
          </a:extLst>
        </p:spPr>
        <p:txBody>
          <a:bodyPr lIns="0" rIns="0"/>
          <a:lstStyle>
            <a:lvl1pPr marL="0" indent="0">
              <a:buFont typeface="Arial" charset="0"/>
              <a:buNone/>
              <a:defRPr>
                <a:solidFill>
                  <a:schemeClr val="hlink"/>
                </a:solidFill>
              </a:defRPr>
            </a:lvl1pPr>
          </a:lstStyle>
          <a:p>
            <a:pPr lvl="0"/>
            <a:r>
              <a:rPr lang="en-US" noProof="0" smtClean="0"/>
              <a:t>Click to edit Master subtitle style</a:t>
            </a:r>
            <a:endParaRPr lang="en-GB" noProof="0" smtClean="0"/>
          </a:p>
        </p:txBody>
      </p:sp>
      <p:pic>
        <p:nvPicPr>
          <p:cNvPr id="43015" name="Picture 7" descr="logotyp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2575" y="6207125"/>
            <a:ext cx="914400"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2653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wipe(left)">
                                      <p:cBhvr>
                                        <p:cTn id="7" dur="500"/>
                                        <p:tgtEl>
                                          <p:spTgt spid="4301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011">
                                            <p:txEl>
                                              <p:pRg st="0" end="0"/>
                                            </p:txEl>
                                          </p:spTgt>
                                        </p:tgtEl>
                                        <p:attrNameLst>
                                          <p:attrName>style.visibility</p:attrName>
                                        </p:attrNameLst>
                                      </p:cBhvr>
                                      <p:to>
                                        <p:strVal val="visible"/>
                                      </p:to>
                                    </p:set>
                                    <p:animEffect transition="in" filter="wipe(left)">
                                      <p:cBhvr>
                                        <p:cTn id="11" dur="500"/>
                                        <p:tgtEl>
                                          <p:spTgt spid="430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1" grpId="0" build="p">
        <p:tmplLst>
          <p:tmpl lvl="1">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43011"/>
                        </p:tgtEl>
                        <p:attrNameLst>
                          <p:attrName>style.visibility</p:attrName>
                        </p:attrNameLst>
                      </p:cBhvr>
                      <p:to>
                        <p:strVal val="visible"/>
                      </p:to>
                    </p:set>
                    <p:animEffect transition="in" filter="wipe(left)">
                      <p:cBhvr>
                        <p:cTn dur="500"/>
                        <p:tgtEl>
                          <p:spTgt spid="43011"/>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dirty="0" err="1" smtClean="0"/>
              <a:t>Aline</a:t>
            </a:r>
            <a:r>
              <a:rPr lang="en-US" dirty="0" smtClean="0"/>
              <a:t> Hoffmann, ETUI</a:t>
            </a:r>
            <a:endParaRPr lang="en-GB" dirty="0"/>
          </a:p>
        </p:txBody>
      </p:sp>
      <p:sp>
        <p:nvSpPr>
          <p:cNvPr id="5" name="Footer Placeholder 4"/>
          <p:cNvSpPr>
            <a:spLocks noGrp="1"/>
          </p:cNvSpPr>
          <p:nvPr>
            <p:ph type="ftr" sz="quarter" idx="11"/>
          </p:nvPr>
        </p:nvSpPr>
        <p:spPr/>
        <p:txBody>
          <a:bodyPr/>
          <a:lstStyle>
            <a:lvl1pPr>
              <a:defRPr/>
            </a:lvl1pPr>
          </a:lstStyle>
          <a:p>
            <a:r>
              <a:rPr lang="en-GB" dirty="0" smtClean="0"/>
              <a:t> ETUC EWC Conference 2012</a:t>
            </a:r>
            <a:endParaRPr lang="en-GB" dirty="0"/>
          </a:p>
        </p:txBody>
      </p:sp>
      <p:sp>
        <p:nvSpPr>
          <p:cNvPr id="6" name="Slide Number Placeholder 5"/>
          <p:cNvSpPr>
            <a:spLocks noGrp="1"/>
          </p:cNvSpPr>
          <p:nvPr>
            <p:ph type="sldNum" sz="quarter" idx="12"/>
          </p:nvPr>
        </p:nvSpPr>
        <p:spPr/>
        <p:txBody>
          <a:bodyPr/>
          <a:lstStyle>
            <a:lvl1pPr>
              <a:defRPr/>
            </a:lvl1pPr>
          </a:lstStyle>
          <a:p>
            <a:fld id="{409192BB-8319-405A-B866-D8B8F0EB58FE}" type="slidenum">
              <a:rPr lang="en-GB"/>
              <a:pPr/>
              <a:t>‹#›</a:t>
            </a:fld>
            <a:endParaRPr lang="en-GB"/>
          </a:p>
        </p:txBody>
      </p:sp>
    </p:spTree>
    <p:extLst>
      <p:ext uri="{BB962C8B-B14F-4D97-AF65-F5344CB8AC3E}">
        <p14:creationId xmlns:p14="http://schemas.microsoft.com/office/powerpoint/2010/main" val="212692740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R. Jagodzinski © etui (2012)</a:t>
            </a:r>
            <a:endParaRPr lang="en-GB"/>
          </a:p>
        </p:txBody>
      </p:sp>
      <p:sp>
        <p:nvSpPr>
          <p:cNvPr id="5" name="Footer Placeholder 4"/>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6" name="Slide Number Placeholder 5"/>
          <p:cNvSpPr>
            <a:spLocks noGrp="1"/>
          </p:cNvSpPr>
          <p:nvPr>
            <p:ph type="sldNum" sz="quarter" idx="12"/>
          </p:nvPr>
        </p:nvSpPr>
        <p:spPr/>
        <p:txBody>
          <a:bodyPr/>
          <a:lstStyle>
            <a:lvl1pPr>
              <a:defRPr/>
            </a:lvl1pPr>
          </a:lstStyle>
          <a:p>
            <a:fld id="{BB170D59-A529-40E8-B264-4AF708E2A11C}" type="slidenum">
              <a:rPr lang="en-GB"/>
              <a:pPr/>
              <a:t>‹#›</a:t>
            </a:fld>
            <a:endParaRPr lang="en-GB"/>
          </a:p>
        </p:txBody>
      </p:sp>
    </p:spTree>
    <p:extLst>
      <p:ext uri="{BB962C8B-B14F-4D97-AF65-F5344CB8AC3E}">
        <p14:creationId xmlns:p14="http://schemas.microsoft.com/office/powerpoint/2010/main" val="3308956623"/>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600200"/>
            <a:ext cx="4097338"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3588" y="1600200"/>
            <a:ext cx="4098925"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US" smtClean="0"/>
              <a:t>R. Jagodzinski © etui (2012)</a:t>
            </a:r>
            <a:endParaRPr lang="en-GB"/>
          </a:p>
        </p:txBody>
      </p:sp>
      <p:sp>
        <p:nvSpPr>
          <p:cNvPr id="6" name="Footer Placeholder 5"/>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7" name="Slide Number Placeholder 6"/>
          <p:cNvSpPr>
            <a:spLocks noGrp="1"/>
          </p:cNvSpPr>
          <p:nvPr>
            <p:ph type="sldNum" sz="quarter" idx="12"/>
          </p:nvPr>
        </p:nvSpPr>
        <p:spPr/>
        <p:txBody>
          <a:bodyPr/>
          <a:lstStyle>
            <a:lvl1pPr>
              <a:defRPr/>
            </a:lvl1pPr>
          </a:lstStyle>
          <a:p>
            <a:fld id="{57C60C1F-AC8B-4AF9-A019-7E10C6DAE17C}" type="slidenum">
              <a:rPr lang="en-GB"/>
              <a:pPr/>
              <a:t>‹#›</a:t>
            </a:fld>
            <a:endParaRPr lang="en-GB"/>
          </a:p>
        </p:txBody>
      </p:sp>
    </p:spTree>
    <p:extLst>
      <p:ext uri="{BB962C8B-B14F-4D97-AF65-F5344CB8AC3E}">
        <p14:creationId xmlns:p14="http://schemas.microsoft.com/office/powerpoint/2010/main" val="3948204159"/>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US" smtClean="0"/>
              <a:t>R. Jagodzinski © etui (2012)</a:t>
            </a:r>
            <a:endParaRPr lang="en-GB"/>
          </a:p>
        </p:txBody>
      </p:sp>
      <p:sp>
        <p:nvSpPr>
          <p:cNvPr id="8" name="Footer Placeholder 7"/>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9" name="Slide Number Placeholder 8"/>
          <p:cNvSpPr>
            <a:spLocks noGrp="1"/>
          </p:cNvSpPr>
          <p:nvPr>
            <p:ph type="sldNum" sz="quarter" idx="12"/>
          </p:nvPr>
        </p:nvSpPr>
        <p:spPr/>
        <p:txBody>
          <a:bodyPr/>
          <a:lstStyle>
            <a:lvl1pPr>
              <a:defRPr/>
            </a:lvl1pPr>
          </a:lstStyle>
          <a:p>
            <a:fld id="{E2ABFDBA-B7B5-4E21-A9AD-B632DA140E11}" type="slidenum">
              <a:rPr lang="en-GB"/>
              <a:pPr/>
              <a:t>‹#›</a:t>
            </a:fld>
            <a:endParaRPr lang="en-GB"/>
          </a:p>
        </p:txBody>
      </p:sp>
    </p:spTree>
    <p:extLst>
      <p:ext uri="{BB962C8B-B14F-4D97-AF65-F5344CB8AC3E}">
        <p14:creationId xmlns:p14="http://schemas.microsoft.com/office/powerpoint/2010/main" val="1387417134"/>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US" smtClean="0"/>
              <a:t>R. Jagodzinski © etui (2012)</a:t>
            </a:r>
            <a:endParaRPr lang="en-GB"/>
          </a:p>
        </p:txBody>
      </p:sp>
      <p:sp>
        <p:nvSpPr>
          <p:cNvPr id="4" name="Footer Placeholder 3"/>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5" name="Slide Number Placeholder 4"/>
          <p:cNvSpPr>
            <a:spLocks noGrp="1"/>
          </p:cNvSpPr>
          <p:nvPr>
            <p:ph type="sldNum" sz="quarter" idx="12"/>
          </p:nvPr>
        </p:nvSpPr>
        <p:spPr/>
        <p:txBody>
          <a:bodyPr/>
          <a:lstStyle>
            <a:lvl1pPr>
              <a:defRPr/>
            </a:lvl1pPr>
          </a:lstStyle>
          <a:p>
            <a:fld id="{CE7AFD50-CE6E-45A5-8FE5-BFCE0280A7B8}" type="slidenum">
              <a:rPr lang="en-GB"/>
              <a:pPr/>
              <a:t>‹#›</a:t>
            </a:fld>
            <a:endParaRPr lang="en-GB"/>
          </a:p>
        </p:txBody>
      </p:sp>
    </p:spTree>
    <p:extLst>
      <p:ext uri="{BB962C8B-B14F-4D97-AF65-F5344CB8AC3E}">
        <p14:creationId xmlns:p14="http://schemas.microsoft.com/office/powerpoint/2010/main" val="409829616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hasCustomPrompt="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10"/>
          </p:nvPr>
        </p:nvSpPr>
        <p:spPr/>
        <p:txBody>
          <a:bodyPr/>
          <a:lstStyle>
            <a:lvl1pPr>
              <a:defRPr/>
            </a:lvl1pPr>
          </a:lstStyle>
          <a:p>
            <a:r>
              <a:rPr lang="en-US" dirty="0" err="1" smtClean="0"/>
              <a:t>Aline</a:t>
            </a:r>
            <a:r>
              <a:rPr lang="en-US" dirty="0" smtClean="0"/>
              <a:t> Hoffmann, ETUI</a:t>
            </a:r>
            <a:endParaRPr lang="en-US" dirty="0"/>
          </a:p>
        </p:txBody>
      </p:sp>
      <p:sp>
        <p:nvSpPr>
          <p:cNvPr id="5" name="Footer Placeholder 4"/>
          <p:cNvSpPr>
            <a:spLocks noGrp="1"/>
          </p:cNvSpPr>
          <p:nvPr>
            <p:ph type="ftr" sz="quarter" idx="11"/>
          </p:nvPr>
        </p:nvSpPr>
        <p:spPr/>
        <p:txBody>
          <a:bodyPr/>
          <a:lstStyle>
            <a:lvl1pPr>
              <a:defRPr/>
            </a:lvl1pPr>
          </a:lstStyle>
          <a:p>
            <a:r>
              <a:rPr lang="en-US"/>
              <a:t>titleofthepresentation</a:t>
            </a:r>
          </a:p>
        </p:txBody>
      </p:sp>
      <p:sp>
        <p:nvSpPr>
          <p:cNvPr id="6" name="Slide Number Placeholder 5"/>
          <p:cNvSpPr>
            <a:spLocks noGrp="1"/>
          </p:cNvSpPr>
          <p:nvPr>
            <p:ph type="sldNum" sz="quarter" idx="12"/>
          </p:nvPr>
        </p:nvSpPr>
        <p:spPr/>
        <p:txBody>
          <a:bodyPr/>
          <a:lstStyle>
            <a:lvl1pPr>
              <a:defRPr/>
            </a:lvl1pPr>
          </a:lstStyle>
          <a:p>
            <a:fld id="{50E2A94F-D27D-420B-8858-2923A7AEEADD}" type="slidenum">
              <a:rPr lang="en-US"/>
              <a:pPr/>
              <a:t>‹#›</a:t>
            </a:fld>
            <a:endParaRPr lang="en-US"/>
          </a:p>
        </p:txBody>
      </p:sp>
    </p:spTree>
    <p:extLst>
      <p:ext uri="{BB962C8B-B14F-4D97-AF65-F5344CB8AC3E}">
        <p14:creationId xmlns:p14="http://schemas.microsoft.com/office/powerpoint/2010/main" val="3123846831"/>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R. Jagodzinski © etui (2012)</a:t>
            </a:r>
            <a:endParaRPr lang="en-GB"/>
          </a:p>
        </p:txBody>
      </p:sp>
      <p:sp>
        <p:nvSpPr>
          <p:cNvPr id="3" name="Footer Placeholder 2"/>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4" name="Slide Number Placeholder 3"/>
          <p:cNvSpPr>
            <a:spLocks noGrp="1"/>
          </p:cNvSpPr>
          <p:nvPr>
            <p:ph type="sldNum" sz="quarter" idx="12"/>
          </p:nvPr>
        </p:nvSpPr>
        <p:spPr/>
        <p:txBody>
          <a:bodyPr/>
          <a:lstStyle>
            <a:lvl1pPr>
              <a:defRPr/>
            </a:lvl1pPr>
          </a:lstStyle>
          <a:p>
            <a:fld id="{59A2B4F1-146C-4C00-9C51-0E2EE7360F65}" type="slidenum">
              <a:rPr lang="en-GB"/>
              <a:pPr/>
              <a:t>‹#›</a:t>
            </a:fld>
            <a:endParaRPr lang="en-GB"/>
          </a:p>
        </p:txBody>
      </p:sp>
    </p:spTree>
    <p:extLst>
      <p:ext uri="{BB962C8B-B14F-4D97-AF65-F5344CB8AC3E}">
        <p14:creationId xmlns:p14="http://schemas.microsoft.com/office/powerpoint/2010/main" val="1214783670"/>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R. Jagodzinski © etui (2012)</a:t>
            </a:r>
            <a:endParaRPr lang="en-GB"/>
          </a:p>
        </p:txBody>
      </p:sp>
      <p:sp>
        <p:nvSpPr>
          <p:cNvPr id="6" name="Footer Placeholder 5"/>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7" name="Slide Number Placeholder 6"/>
          <p:cNvSpPr>
            <a:spLocks noGrp="1"/>
          </p:cNvSpPr>
          <p:nvPr>
            <p:ph type="sldNum" sz="quarter" idx="12"/>
          </p:nvPr>
        </p:nvSpPr>
        <p:spPr/>
        <p:txBody>
          <a:bodyPr/>
          <a:lstStyle>
            <a:lvl1pPr>
              <a:defRPr/>
            </a:lvl1pPr>
          </a:lstStyle>
          <a:p>
            <a:fld id="{0720DF82-65BA-42F7-88A2-4B9396DB3A63}" type="slidenum">
              <a:rPr lang="en-GB"/>
              <a:pPr/>
              <a:t>‹#›</a:t>
            </a:fld>
            <a:endParaRPr lang="en-GB"/>
          </a:p>
        </p:txBody>
      </p:sp>
    </p:spTree>
    <p:extLst>
      <p:ext uri="{BB962C8B-B14F-4D97-AF65-F5344CB8AC3E}">
        <p14:creationId xmlns:p14="http://schemas.microsoft.com/office/powerpoint/2010/main" val="2888339333"/>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R. Jagodzinski © etui (2012)</a:t>
            </a:r>
            <a:endParaRPr lang="en-GB"/>
          </a:p>
        </p:txBody>
      </p:sp>
      <p:sp>
        <p:nvSpPr>
          <p:cNvPr id="6" name="Footer Placeholder 5"/>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7" name="Slide Number Placeholder 6"/>
          <p:cNvSpPr>
            <a:spLocks noGrp="1"/>
          </p:cNvSpPr>
          <p:nvPr>
            <p:ph type="sldNum" sz="quarter" idx="12"/>
          </p:nvPr>
        </p:nvSpPr>
        <p:spPr/>
        <p:txBody>
          <a:bodyPr/>
          <a:lstStyle>
            <a:lvl1pPr>
              <a:defRPr/>
            </a:lvl1pPr>
          </a:lstStyle>
          <a:p>
            <a:fld id="{577BB8B8-D442-4148-885E-D8E591718A12}" type="slidenum">
              <a:rPr lang="en-GB"/>
              <a:pPr/>
              <a:t>‹#›</a:t>
            </a:fld>
            <a:endParaRPr lang="en-GB"/>
          </a:p>
        </p:txBody>
      </p:sp>
    </p:spTree>
    <p:extLst>
      <p:ext uri="{BB962C8B-B14F-4D97-AF65-F5344CB8AC3E}">
        <p14:creationId xmlns:p14="http://schemas.microsoft.com/office/powerpoint/2010/main" val="26084683"/>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smtClean="0"/>
              <a:t>R. Jagodzinski © etui (2012)</a:t>
            </a:r>
            <a:endParaRPr lang="en-GB"/>
          </a:p>
        </p:txBody>
      </p:sp>
      <p:sp>
        <p:nvSpPr>
          <p:cNvPr id="5" name="Footer Placeholder 4"/>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6" name="Slide Number Placeholder 5"/>
          <p:cNvSpPr>
            <a:spLocks noGrp="1"/>
          </p:cNvSpPr>
          <p:nvPr>
            <p:ph type="sldNum" sz="quarter" idx="12"/>
          </p:nvPr>
        </p:nvSpPr>
        <p:spPr/>
        <p:txBody>
          <a:bodyPr/>
          <a:lstStyle>
            <a:lvl1pPr>
              <a:defRPr/>
            </a:lvl1pPr>
          </a:lstStyle>
          <a:p>
            <a:fld id="{8C89F010-5037-4214-AB53-2C86D60EDBFB}" type="slidenum">
              <a:rPr lang="en-GB"/>
              <a:pPr/>
              <a:t>‹#›</a:t>
            </a:fld>
            <a:endParaRPr lang="en-GB"/>
          </a:p>
        </p:txBody>
      </p:sp>
    </p:spTree>
    <p:extLst>
      <p:ext uri="{BB962C8B-B14F-4D97-AF65-F5344CB8AC3E}">
        <p14:creationId xmlns:p14="http://schemas.microsoft.com/office/powerpoint/2010/main" val="149593370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323850"/>
            <a:ext cx="2085975" cy="5553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323850"/>
            <a:ext cx="6110288" cy="5553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smtClean="0"/>
              <a:t>R. Jagodzinski © etui (2012)</a:t>
            </a:r>
            <a:endParaRPr lang="en-GB"/>
          </a:p>
        </p:txBody>
      </p:sp>
      <p:sp>
        <p:nvSpPr>
          <p:cNvPr id="5" name="Footer Placeholder 4"/>
          <p:cNvSpPr>
            <a:spLocks noGrp="1"/>
          </p:cNvSpPr>
          <p:nvPr>
            <p:ph type="ftr" sz="quarter" idx="11"/>
          </p:nvPr>
        </p:nvSpPr>
        <p:spPr/>
        <p:txBody>
          <a:bodyPr/>
          <a:lstStyle>
            <a:lvl1pPr>
              <a:defRPr/>
            </a:lvl1pPr>
          </a:lstStyle>
          <a:p>
            <a:r>
              <a:rPr lang="en-GB" smtClean="0"/>
              <a:t>Informia II final conference: EWCs as an opportunity for I&amp;C rights</a:t>
            </a:r>
            <a:endParaRPr lang="en-GB"/>
          </a:p>
        </p:txBody>
      </p:sp>
      <p:sp>
        <p:nvSpPr>
          <p:cNvPr id="6" name="Slide Number Placeholder 5"/>
          <p:cNvSpPr>
            <a:spLocks noGrp="1"/>
          </p:cNvSpPr>
          <p:nvPr>
            <p:ph type="sldNum" sz="quarter" idx="12"/>
          </p:nvPr>
        </p:nvSpPr>
        <p:spPr/>
        <p:txBody>
          <a:bodyPr/>
          <a:lstStyle>
            <a:lvl1pPr>
              <a:defRPr/>
            </a:lvl1pPr>
          </a:lstStyle>
          <a:p>
            <a:fld id="{C08B7AB2-CCDC-4122-BDCF-FDD645CDD554}" type="slidenum">
              <a:rPr lang="en-GB"/>
              <a:pPr/>
              <a:t>‹#›</a:t>
            </a:fld>
            <a:endParaRPr lang="en-GB"/>
          </a:p>
        </p:txBody>
      </p:sp>
    </p:spTree>
    <p:extLst>
      <p:ext uri="{BB962C8B-B14F-4D97-AF65-F5344CB8AC3E}">
        <p14:creationId xmlns:p14="http://schemas.microsoft.com/office/powerpoint/2010/main" val="459622424"/>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3850" y="323850"/>
            <a:ext cx="8348663" cy="381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323850" y="1600200"/>
            <a:ext cx="8348663" cy="4276725"/>
          </a:xfrm>
        </p:spPr>
        <p:txBody>
          <a:bodyPr/>
          <a:lstStyle/>
          <a:p>
            <a:endParaRPr lang="en-GB"/>
          </a:p>
        </p:txBody>
      </p:sp>
    </p:spTree>
    <p:extLst>
      <p:ext uri="{BB962C8B-B14F-4D97-AF65-F5344CB8AC3E}">
        <p14:creationId xmlns:p14="http://schemas.microsoft.com/office/powerpoint/2010/main" val="144164914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yourname © etui (year)</a:t>
            </a:r>
          </a:p>
        </p:txBody>
      </p:sp>
      <p:sp>
        <p:nvSpPr>
          <p:cNvPr id="5" name="Footer Placeholder 4"/>
          <p:cNvSpPr>
            <a:spLocks noGrp="1"/>
          </p:cNvSpPr>
          <p:nvPr>
            <p:ph type="ftr" sz="quarter" idx="11"/>
          </p:nvPr>
        </p:nvSpPr>
        <p:spPr/>
        <p:txBody>
          <a:bodyPr/>
          <a:lstStyle>
            <a:lvl1pPr>
              <a:defRPr/>
            </a:lvl1pPr>
          </a:lstStyle>
          <a:p>
            <a:r>
              <a:rPr lang="en-US"/>
              <a:t>titleofthepresentation</a:t>
            </a:r>
          </a:p>
        </p:txBody>
      </p:sp>
      <p:sp>
        <p:nvSpPr>
          <p:cNvPr id="6" name="Slide Number Placeholder 5"/>
          <p:cNvSpPr>
            <a:spLocks noGrp="1"/>
          </p:cNvSpPr>
          <p:nvPr>
            <p:ph type="sldNum" sz="quarter" idx="12"/>
          </p:nvPr>
        </p:nvSpPr>
        <p:spPr/>
        <p:txBody>
          <a:bodyPr/>
          <a:lstStyle>
            <a:lvl1pPr>
              <a:defRPr/>
            </a:lvl1pPr>
          </a:lstStyle>
          <a:p>
            <a:fld id="{7C7A28A8-1E7A-4FB3-AB3F-CDC23482AD5B}" type="slidenum">
              <a:rPr lang="en-US"/>
              <a:pPr/>
              <a:t>‹#›</a:t>
            </a:fld>
            <a:endParaRPr lang="en-US"/>
          </a:p>
        </p:txBody>
      </p:sp>
    </p:spTree>
    <p:extLst>
      <p:ext uri="{BB962C8B-B14F-4D97-AF65-F5344CB8AC3E}">
        <p14:creationId xmlns:p14="http://schemas.microsoft.com/office/powerpoint/2010/main" val="369308845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323850" y="1600200"/>
            <a:ext cx="4097338"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573588" y="1600200"/>
            <a:ext cx="4098925" cy="427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lvl1pPr>
              <a:defRPr/>
            </a:lvl1pPr>
          </a:lstStyle>
          <a:p>
            <a:r>
              <a:rPr lang="en-US"/>
              <a:t>yourname © etui (year)</a:t>
            </a:r>
          </a:p>
        </p:txBody>
      </p:sp>
      <p:sp>
        <p:nvSpPr>
          <p:cNvPr id="6" name="Footer Placeholder 5"/>
          <p:cNvSpPr>
            <a:spLocks noGrp="1"/>
          </p:cNvSpPr>
          <p:nvPr>
            <p:ph type="ftr" sz="quarter" idx="11"/>
          </p:nvPr>
        </p:nvSpPr>
        <p:spPr/>
        <p:txBody>
          <a:bodyPr/>
          <a:lstStyle>
            <a:lvl1pPr>
              <a:defRPr/>
            </a:lvl1pPr>
          </a:lstStyle>
          <a:p>
            <a:r>
              <a:rPr lang="en-US"/>
              <a:t>titleofthepresentation</a:t>
            </a:r>
          </a:p>
        </p:txBody>
      </p:sp>
      <p:sp>
        <p:nvSpPr>
          <p:cNvPr id="7" name="Slide Number Placeholder 6"/>
          <p:cNvSpPr>
            <a:spLocks noGrp="1"/>
          </p:cNvSpPr>
          <p:nvPr>
            <p:ph type="sldNum" sz="quarter" idx="12"/>
          </p:nvPr>
        </p:nvSpPr>
        <p:spPr/>
        <p:txBody>
          <a:bodyPr/>
          <a:lstStyle>
            <a:lvl1pPr>
              <a:defRPr/>
            </a:lvl1pPr>
          </a:lstStyle>
          <a:p>
            <a:fld id="{6FCA8664-C2BD-4D36-B7D4-50E01338E2B8}" type="slidenum">
              <a:rPr lang="en-US"/>
              <a:pPr/>
              <a:t>‹#›</a:t>
            </a:fld>
            <a:endParaRPr lang="en-US"/>
          </a:p>
        </p:txBody>
      </p:sp>
    </p:spTree>
    <p:extLst>
      <p:ext uri="{BB962C8B-B14F-4D97-AF65-F5344CB8AC3E}">
        <p14:creationId xmlns:p14="http://schemas.microsoft.com/office/powerpoint/2010/main" val="111452222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lvl1pPr>
              <a:defRPr/>
            </a:lvl1pPr>
          </a:lstStyle>
          <a:p>
            <a:r>
              <a:rPr lang="en-US"/>
              <a:t>yourname © etui (year)</a:t>
            </a:r>
          </a:p>
        </p:txBody>
      </p:sp>
      <p:sp>
        <p:nvSpPr>
          <p:cNvPr id="8" name="Footer Placeholder 7"/>
          <p:cNvSpPr>
            <a:spLocks noGrp="1"/>
          </p:cNvSpPr>
          <p:nvPr>
            <p:ph type="ftr" sz="quarter" idx="11"/>
          </p:nvPr>
        </p:nvSpPr>
        <p:spPr/>
        <p:txBody>
          <a:bodyPr/>
          <a:lstStyle>
            <a:lvl1pPr>
              <a:defRPr/>
            </a:lvl1pPr>
          </a:lstStyle>
          <a:p>
            <a:r>
              <a:rPr lang="en-US"/>
              <a:t>titleofthepresentation</a:t>
            </a:r>
          </a:p>
        </p:txBody>
      </p:sp>
      <p:sp>
        <p:nvSpPr>
          <p:cNvPr id="9" name="Slide Number Placeholder 8"/>
          <p:cNvSpPr>
            <a:spLocks noGrp="1"/>
          </p:cNvSpPr>
          <p:nvPr>
            <p:ph type="sldNum" sz="quarter" idx="12"/>
          </p:nvPr>
        </p:nvSpPr>
        <p:spPr/>
        <p:txBody>
          <a:bodyPr/>
          <a:lstStyle>
            <a:lvl1pPr>
              <a:defRPr/>
            </a:lvl1pPr>
          </a:lstStyle>
          <a:p>
            <a:fld id="{E9DE1840-5D1E-4DBE-870E-C93363BDD17B}" type="slidenum">
              <a:rPr lang="en-US"/>
              <a:pPr/>
              <a:t>‹#›</a:t>
            </a:fld>
            <a:endParaRPr lang="en-US"/>
          </a:p>
        </p:txBody>
      </p:sp>
    </p:spTree>
    <p:extLst>
      <p:ext uri="{BB962C8B-B14F-4D97-AF65-F5344CB8AC3E}">
        <p14:creationId xmlns:p14="http://schemas.microsoft.com/office/powerpoint/2010/main" val="7639850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lvl1pPr>
              <a:defRPr/>
            </a:lvl1pPr>
          </a:lstStyle>
          <a:p>
            <a:r>
              <a:rPr lang="en-US"/>
              <a:t>yourname © etui (year)</a:t>
            </a:r>
          </a:p>
        </p:txBody>
      </p:sp>
      <p:sp>
        <p:nvSpPr>
          <p:cNvPr id="4" name="Footer Placeholder 3"/>
          <p:cNvSpPr>
            <a:spLocks noGrp="1"/>
          </p:cNvSpPr>
          <p:nvPr>
            <p:ph type="ftr" sz="quarter" idx="11"/>
          </p:nvPr>
        </p:nvSpPr>
        <p:spPr/>
        <p:txBody>
          <a:bodyPr/>
          <a:lstStyle>
            <a:lvl1pPr>
              <a:defRPr/>
            </a:lvl1pPr>
          </a:lstStyle>
          <a:p>
            <a:r>
              <a:rPr lang="en-US"/>
              <a:t>titleofthepresentation</a:t>
            </a:r>
          </a:p>
        </p:txBody>
      </p:sp>
      <p:sp>
        <p:nvSpPr>
          <p:cNvPr id="5" name="Slide Number Placeholder 4"/>
          <p:cNvSpPr>
            <a:spLocks noGrp="1"/>
          </p:cNvSpPr>
          <p:nvPr>
            <p:ph type="sldNum" sz="quarter" idx="12"/>
          </p:nvPr>
        </p:nvSpPr>
        <p:spPr/>
        <p:txBody>
          <a:bodyPr/>
          <a:lstStyle>
            <a:lvl1pPr>
              <a:defRPr/>
            </a:lvl1pPr>
          </a:lstStyle>
          <a:p>
            <a:fld id="{9CF9D17E-C0C0-4EA2-8F04-890EB44F4A0F}" type="slidenum">
              <a:rPr lang="en-US"/>
              <a:pPr/>
              <a:t>‹#›</a:t>
            </a:fld>
            <a:endParaRPr lang="en-US"/>
          </a:p>
        </p:txBody>
      </p:sp>
    </p:spTree>
    <p:extLst>
      <p:ext uri="{BB962C8B-B14F-4D97-AF65-F5344CB8AC3E}">
        <p14:creationId xmlns:p14="http://schemas.microsoft.com/office/powerpoint/2010/main" val="42571435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yourname © etui (year)</a:t>
            </a:r>
          </a:p>
        </p:txBody>
      </p:sp>
      <p:sp>
        <p:nvSpPr>
          <p:cNvPr id="3" name="Footer Placeholder 2"/>
          <p:cNvSpPr>
            <a:spLocks noGrp="1"/>
          </p:cNvSpPr>
          <p:nvPr>
            <p:ph type="ftr" sz="quarter" idx="11"/>
          </p:nvPr>
        </p:nvSpPr>
        <p:spPr/>
        <p:txBody>
          <a:bodyPr/>
          <a:lstStyle>
            <a:lvl1pPr>
              <a:defRPr/>
            </a:lvl1pPr>
          </a:lstStyle>
          <a:p>
            <a:r>
              <a:rPr lang="en-US"/>
              <a:t>titleofthepresentation</a:t>
            </a:r>
          </a:p>
        </p:txBody>
      </p:sp>
      <p:sp>
        <p:nvSpPr>
          <p:cNvPr id="4" name="Slide Number Placeholder 3"/>
          <p:cNvSpPr>
            <a:spLocks noGrp="1"/>
          </p:cNvSpPr>
          <p:nvPr>
            <p:ph type="sldNum" sz="quarter" idx="12"/>
          </p:nvPr>
        </p:nvSpPr>
        <p:spPr/>
        <p:txBody>
          <a:bodyPr/>
          <a:lstStyle>
            <a:lvl1pPr>
              <a:defRPr/>
            </a:lvl1pPr>
          </a:lstStyle>
          <a:p>
            <a:fld id="{8AB6FCD7-5E00-4B32-BEA8-E08E175D0CB9}" type="slidenum">
              <a:rPr lang="en-US"/>
              <a:pPr/>
              <a:t>‹#›</a:t>
            </a:fld>
            <a:endParaRPr lang="en-US"/>
          </a:p>
        </p:txBody>
      </p:sp>
    </p:spTree>
    <p:extLst>
      <p:ext uri="{BB962C8B-B14F-4D97-AF65-F5344CB8AC3E}">
        <p14:creationId xmlns:p14="http://schemas.microsoft.com/office/powerpoint/2010/main" val="408510787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yourname © etui (year)</a:t>
            </a:r>
          </a:p>
        </p:txBody>
      </p:sp>
      <p:sp>
        <p:nvSpPr>
          <p:cNvPr id="6" name="Footer Placeholder 5"/>
          <p:cNvSpPr>
            <a:spLocks noGrp="1"/>
          </p:cNvSpPr>
          <p:nvPr>
            <p:ph type="ftr" sz="quarter" idx="11"/>
          </p:nvPr>
        </p:nvSpPr>
        <p:spPr/>
        <p:txBody>
          <a:bodyPr/>
          <a:lstStyle>
            <a:lvl1pPr>
              <a:defRPr/>
            </a:lvl1pPr>
          </a:lstStyle>
          <a:p>
            <a:r>
              <a:rPr lang="en-US"/>
              <a:t>titleofthepresentation</a:t>
            </a:r>
          </a:p>
        </p:txBody>
      </p:sp>
      <p:sp>
        <p:nvSpPr>
          <p:cNvPr id="7" name="Slide Number Placeholder 6"/>
          <p:cNvSpPr>
            <a:spLocks noGrp="1"/>
          </p:cNvSpPr>
          <p:nvPr>
            <p:ph type="sldNum" sz="quarter" idx="12"/>
          </p:nvPr>
        </p:nvSpPr>
        <p:spPr/>
        <p:txBody>
          <a:bodyPr/>
          <a:lstStyle>
            <a:lvl1pPr>
              <a:defRPr/>
            </a:lvl1pPr>
          </a:lstStyle>
          <a:p>
            <a:fld id="{C8B90687-9411-467E-8B0D-C9E9B0737082}" type="slidenum">
              <a:rPr lang="en-US"/>
              <a:pPr/>
              <a:t>‹#›</a:t>
            </a:fld>
            <a:endParaRPr lang="en-US"/>
          </a:p>
        </p:txBody>
      </p:sp>
    </p:spTree>
    <p:extLst>
      <p:ext uri="{BB962C8B-B14F-4D97-AF65-F5344CB8AC3E}">
        <p14:creationId xmlns:p14="http://schemas.microsoft.com/office/powerpoint/2010/main" val="142873553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yourname © etui (year)</a:t>
            </a:r>
          </a:p>
        </p:txBody>
      </p:sp>
      <p:sp>
        <p:nvSpPr>
          <p:cNvPr id="6" name="Footer Placeholder 5"/>
          <p:cNvSpPr>
            <a:spLocks noGrp="1"/>
          </p:cNvSpPr>
          <p:nvPr>
            <p:ph type="ftr" sz="quarter" idx="11"/>
          </p:nvPr>
        </p:nvSpPr>
        <p:spPr/>
        <p:txBody>
          <a:bodyPr/>
          <a:lstStyle>
            <a:lvl1pPr>
              <a:defRPr/>
            </a:lvl1pPr>
          </a:lstStyle>
          <a:p>
            <a:r>
              <a:rPr lang="en-US"/>
              <a:t>titleofthepresentation</a:t>
            </a:r>
          </a:p>
        </p:txBody>
      </p:sp>
      <p:sp>
        <p:nvSpPr>
          <p:cNvPr id="7" name="Slide Number Placeholder 6"/>
          <p:cNvSpPr>
            <a:spLocks noGrp="1"/>
          </p:cNvSpPr>
          <p:nvPr>
            <p:ph type="sldNum" sz="quarter" idx="12"/>
          </p:nvPr>
        </p:nvSpPr>
        <p:spPr/>
        <p:txBody>
          <a:bodyPr/>
          <a:lstStyle>
            <a:lvl1pPr>
              <a:defRPr/>
            </a:lvl1pPr>
          </a:lstStyle>
          <a:p>
            <a:fld id="{33482B78-0565-42F7-B3CA-3D2F4C478E89}" type="slidenum">
              <a:rPr lang="en-US"/>
              <a:pPr/>
              <a:t>‹#›</a:t>
            </a:fld>
            <a:endParaRPr lang="en-US"/>
          </a:p>
        </p:txBody>
      </p:sp>
    </p:spTree>
    <p:extLst>
      <p:ext uri="{BB962C8B-B14F-4D97-AF65-F5344CB8AC3E}">
        <p14:creationId xmlns:p14="http://schemas.microsoft.com/office/powerpoint/2010/main" val="118012942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323850" y="323850"/>
            <a:ext cx="8348663" cy="3810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0" rIns="18000" bIns="0" numCol="1" anchor="t" anchorCtr="0" compatLnSpc="1">
            <a:prstTxWarp prst="textNoShape">
              <a:avLst/>
            </a:prstTxWarp>
          </a:bodyPr>
          <a:lstStyle/>
          <a:p>
            <a:pPr lvl="0"/>
            <a:r>
              <a:rPr lang="en-US" smtClean="0"/>
              <a:t>Click to edit Master title style</a:t>
            </a:r>
          </a:p>
        </p:txBody>
      </p:sp>
      <p:sp>
        <p:nvSpPr>
          <p:cNvPr id="23555" name="Rectangle 3"/>
          <p:cNvSpPr>
            <a:spLocks noGrp="1" noChangeArrowheads="1"/>
          </p:cNvSpPr>
          <p:nvPr>
            <p:ph type="body" idx="1"/>
          </p:nvPr>
        </p:nvSpPr>
        <p:spPr bwMode="auto">
          <a:xfrm>
            <a:off x="323850" y="1600200"/>
            <a:ext cx="8348663"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0" rIns="180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6" name="Rectangle 4"/>
          <p:cNvSpPr>
            <a:spLocks noGrp="1" noChangeArrowheads="1"/>
          </p:cNvSpPr>
          <p:nvPr>
            <p:ph type="dt" sz="half" idx="2"/>
          </p:nvPr>
        </p:nvSpPr>
        <p:spPr bwMode="auto">
          <a:xfrm>
            <a:off x="684213" y="6207125"/>
            <a:ext cx="25923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r>
              <a:rPr lang="en-US"/>
              <a:t>yourname © etui (year)</a:t>
            </a:r>
          </a:p>
        </p:txBody>
      </p:sp>
      <p:sp>
        <p:nvSpPr>
          <p:cNvPr id="23557" name="Rectangle 5"/>
          <p:cNvSpPr>
            <a:spLocks noGrp="1" noChangeArrowheads="1"/>
          </p:cNvSpPr>
          <p:nvPr>
            <p:ph type="ftr" sz="quarter" idx="3"/>
          </p:nvPr>
        </p:nvSpPr>
        <p:spPr bwMode="auto">
          <a:xfrm>
            <a:off x="3348038" y="6207125"/>
            <a:ext cx="45370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r>
              <a:rPr lang="en-US"/>
              <a:t>titleofthepresentation</a:t>
            </a:r>
          </a:p>
        </p:txBody>
      </p:sp>
      <p:sp>
        <p:nvSpPr>
          <p:cNvPr id="23558" name="Rectangle 6"/>
          <p:cNvSpPr>
            <a:spLocks noGrp="1" noChangeArrowheads="1"/>
          </p:cNvSpPr>
          <p:nvPr>
            <p:ph type="sldNum" sz="quarter" idx="4"/>
          </p:nvPr>
        </p:nvSpPr>
        <p:spPr bwMode="auto">
          <a:xfrm>
            <a:off x="323850" y="6207125"/>
            <a:ext cx="36036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fld id="{286710E3-35DF-466C-A8EF-C71D68D081C1}" type="slidenum">
              <a:rPr lang="en-US"/>
              <a:pPr/>
              <a:t>‹#›</a:t>
            </a:fld>
            <a:endParaRPr lang="en-US"/>
          </a:p>
        </p:txBody>
      </p:sp>
      <p:pic>
        <p:nvPicPr>
          <p:cNvPr id="23559" name="Picture 7" descr="logotype"/>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2575" y="6207125"/>
            <a:ext cx="914400" cy="3238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ipe(left)">
                                      <p:cBhvr>
                                        <p:cTn id="7" dur="500"/>
                                        <p:tgtEl>
                                          <p:spTgt spid="2355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Effect transition="in" filter="wipe(left)">
                                      <p:cBhvr>
                                        <p:cTn id="11" dur="500"/>
                                        <p:tgtEl>
                                          <p:spTgt spid="23555">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wipe(left)">
                                      <p:cBhvr>
                                        <p:cTn id="15" dur="500"/>
                                        <p:tgtEl>
                                          <p:spTgt spid="23555">
                                            <p:txEl>
                                              <p:pRg st="1" end="1"/>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Effect transition="in" filter="wipe(left)">
                                      <p:cBhvr>
                                        <p:cTn id="19" dur="500"/>
                                        <p:tgtEl>
                                          <p:spTgt spid="23555">
                                            <p:txEl>
                                              <p:pRg st="2" end="2"/>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3555">
                                            <p:txEl>
                                              <p:pRg st="3" end="3"/>
                                            </p:txEl>
                                          </p:spTgt>
                                        </p:tgtEl>
                                        <p:attrNameLst>
                                          <p:attrName>style.visibility</p:attrName>
                                        </p:attrNameLst>
                                      </p:cBhvr>
                                      <p:to>
                                        <p:strVal val="visible"/>
                                      </p:to>
                                    </p:set>
                                    <p:animEffect transition="in" filter="wipe(left)">
                                      <p:cBhvr>
                                        <p:cTn id="23" dur="500"/>
                                        <p:tgtEl>
                                          <p:spTgt spid="23555">
                                            <p:txEl>
                                              <p:pRg st="3" end="3"/>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wipe(left)">
                                      <p:cBhvr>
                                        <p:cTn id="27"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5" grpId="0" build="p">
        <p:tmplLst>
          <p:tmpl lvl="1">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Lst>
      </p:bldP>
    </p:bldLst>
  </p:timing>
  <p:hf hdr="0"/>
  <p:txStyles>
    <p:titleStyle>
      <a:lvl1pPr algn="l" rtl="0" eaLnBrk="1" fontAlgn="base" hangingPunct="1">
        <a:spcBef>
          <a:spcPct val="0"/>
        </a:spcBef>
        <a:spcAft>
          <a:spcPct val="0"/>
        </a:spcAft>
        <a:defRPr sz="2500">
          <a:solidFill>
            <a:srgbClr val="FFFFFF"/>
          </a:solidFill>
          <a:latin typeface="+mj-lt"/>
          <a:ea typeface="+mj-ea"/>
          <a:cs typeface="+mj-cs"/>
        </a:defRPr>
      </a:lvl1pPr>
      <a:lvl2pPr algn="l" rtl="0" eaLnBrk="1" fontAlgn="base" hangingPunct="1">
        <a:spcBef>
          <a:spcPct val="0"/>
        </a:spcBef>
        <a:spcAft>
          <a:spcPct val="0"/>
        </a:spcAft>
        <a:defRPr sz="2500">
          <a:solidFill>
            <a:srgbClr val="FFFFFF"/>
          </a:solidFill>
          <a:latin typeface="Arial" charset="0"/>
        </a:defRPr>
      </a:lvl2pPr>
      <a:lvl3pPr algn="l" rtl="0" eaLnBrk="1" fontAlgn="base" hangingPunct="1">
        <a:spcBef>
          <a:spcPct val="0"/>
        </a:spcBef>
        <a:spcAft>
          <a:spcPct val="0"/>
        </a:spcAft>
        <a:defRPr sz="2500">
          <a:solidFill>
            <a:srgbClr val="FFFFFF"/>
          </a:solidFill>
          <a:latin typeface="Arial" charset="0"/>
        </a:defRPr>
      </a:lvl3pPr>
      <a:lvl4pPr algn="l" rtl="0" eaLnBrk="1" fontAlgn="base" hangingPunct="1">
        <a:spcBef>
          <a:spcPct val="0"/>
        </a:spcBef>
        <a:spcAft>
          <a:spcPct val="0"/>
        </a:spcAft>
        <a:defRPr sz="2500">
          <a:solidFill>
            <a:srgbClr val="FFFFFF"/>
          </a:solidFill>
          <a:latin typeface="Arial" charset="0"/>
        </a:defRPr>
      </a:lvl4pPr>
      <a:lvl5pPr algn="l" rtl="0" eaLnBrk="1" fontAlgn="base" hangingPunct="1">
        <a:spcBef>
          <a:spcPct val="0"/>
        </a:spcBef>
        <a:spcAft>
          <a:spcPct val="0"/>
        </a:spcAft>
        <a:defRPr sz="2500">
          <a:solidFill>
            <a:srgbClr val="FFFFFF"/>
          </a:solidFill>
          <a:latin typeface="Arial" charset="0"/>
        </a:defRPr>
      </a:lvl5pPr>
      <a:lvl6pPr marL="457200" algn="l" rtl="0" eaLnBrk="1" fontAlgn="base" hangingPunct="1">
        <a:spcBef>
          <a:spcPct val="0"/>
        </a:spcBef>
        <a:spcAft>
          <a:spcPct val="0"/>
        </a:spcAft>
        <a:defRPr sz="2500">
          <a:solidFill>
            <a:srgbClr val="FFFFFF"/>
          </a:solidFill>
          <a:latin typeface="Arial" charset="0"/>
        </a:defRPr>
      </a:lvl6pPr>
      <a:lvl7pPr marL="914400" algn="l" rtl="0" eaLnBrk="1" fontAlgn="base" hangingPunct="1">
        <a:spcBef>
          <a:spcPct val="0"/>
        </a:spcBef>
        <a:spcAft>
          <a:spcPct val="0"/>
        </a:spcAft>
        <a:defRPr sz="2500">
          <a:solidFill>
            <a:srgbClr val="FFFFFF"/>
          </a:solidFill>
          <a:latin typeface="Arial" charset="0"/>
        </a:defRPr>
      </a:lvl7pPr>
      <a:lvl8pPr marL="1371600" algn="l" rtl="0" eaLnBrk="1" fontAlgn="base" hangingPunct="1">
        <a:spcBef>
          <a:spcPct val="0"/>
        </a:spcBef>
        <a:spcAft>
          <a:spcPct val="0"/>
        </a:spcAft>
        <a:defRPr sz="2500">
          <a:solidFill>
            <a:srgbClr val="FFFFFF"/>
          </a:solidFill>
          <a:latin typeface="Arial" charset="0"/>
        </a:defRPr>
      </a:lvl8pPr>
      <a:lvl9pPr marL="1828800" algn="l" rtl="0" eaLnBrk="1" fontAlgn="base" hangingPunct="1">
        <a:spcBef>
          <a:spcPct val="0"/>
        </a:spcBef>
        <a:spcAft>
          <a:spcPct val="0"/>
        </a:spcAft>
        <a:defRPr sz="2500">
          <a:solidFill>
            <a:srgbClr val="FFFFFF"/>
          </a:solidFill>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Arial"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Arial" charset="0"/>
        <a:buChar char="●"/>
        <a:defRPr sz="2200">
          <a:solidFill>
            <a:schemeClr val="tx1"/>
          </a:solidFill>
          <a:latin typeface="+mn-lt"/>
        </a:defRPr>
      </a:lvl2pPr>
      <a:lvl3pPr marL="1143000" indent="-228600" algn="l" rtl="0" eaLnBrk="1" fontAlgn="base" hangingPunct="1">
        <a:spcBef>
          <a:spcPct val="20000"/>
        </a:spcBef>
        <a:spcAft>
          <a:spcPct val="0"/>
        </a:spcAft>
        <a:buClr>
          <a:schemeClr val="hlink"/>
        </a:buClr>
        <a:buSzPct val="80000"/>
        <a:buFont typeface="Arial" charset="0"/>
        <a:buChar char="○"/>
        <a:defRPr sz="2000">
          <a:solidFill>
            <a:schemeClr val="tx1"/>
          </a:solidFill>
          <a:latin typeface="+mn-lt"/>
        </a:defRPr>
      </a:lvl3pPr>
      <a:lvl4pPr marL="1600200" indent="-228600" algn="l" rtl="0" eaLnBrk="1" fontAlgn="base" hangingPunct="1">
        <a:spcBef>
          <a:spcPct val="20000"/>
        </a:spcBef>
        <a:spcAft>
          <a:spcPct val="0"/>
        </a:spcAft>
        <a:buClr>
          <a:schemeClr val="accent1"/>
        </a:buClr>
        <a:buSzPct val="80000"/>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5pPr>
      <a:lvl6pPr marL="25146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6pPr>
      <a:lvl7pPr marL="29718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7pPr>
      <a:lvl8pPr marL="34290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8pPr>
      <a:lvl9pPr marL="38862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323850" y="323850"/>
            <a:ext cx="8348663" cy="3810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0" rIns="18000" bIns="0" numCol="1" anchor="t" anchorCtr="0" compatLnSpc="1">
            <a:prstTxWarp prst="textNoShape">
              <a:avLst/>
            </a:prstTxWarp>
          </a:bodyPr>
          <a:lstStyle/>
          <a:p>
            <a:pPr lvl="0"/>
            <a:r>
              <a:rPr lang="en-US" smtClean="0"/>
              <a:t>Click to edit Master title style</a:t>
            </a:r>
            <a:endParaRPr lang="en-GB" smtClean="0"/>
          </a:p>
        </p:txBody>
      </p:sp>
      <p:sp>
        <p:nvSpPr>
          <p:cNvPr id="23555" name="Rectangle 3"/>
          <p:cNvSpPr>
            <a:spLocks noGrp="1" noChangeArrowheads="1"/>
          </p:cNvSpPr>
          <p:nvPr>
            <p:ph type="body" idx="1"/>
          </p:nvPr>
        </p:nvSpPr>
        <p:spPr bwMode="auto">
          <a:xfrm>
            <a:off x="323850" y="1600200"/>
            <a:ext cx="8348663" cy="427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0" rIns="1800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3556" name="Rectangle 4"/>
          <p:cNvSpPr>
            <a:spLocks noGrp="1" noChangeArrowheads="1"/>
          </p:cNvSpPr>
          <p:nvPr>
            <p:ph type="dt" sz="half" idx="2"/>
          </p:nvPr>
        </p:nvSpPr>
        <p:spPr bwMode="auto">
          <a:xfrm>
            <a:off x="684213" y="6207125"/>
            <a:ext cx="25923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r>
              <a:rPr lang="en-US" smtClean="0"/>
              <a:t>R. Jagodzinski © etui (2012)</a:t>
            </a:r>
            <a:endParaRPr lang="en-GB" dirty="0"/>
          </a:p>
        </p:txBody>
      </p:sp>
      <p:sp>
        <p:nvSpPr>
          <p:cNvPr id="23557" name="Rectangle 5"/>
          <p:cNvSpPr>
            <a:spLocks noGrp="1" noChangeArrowheads="1"/>
          </p:cNvSpPr>
          <p:nvPr>
            <p:ph type="ftr" sz="quarter" idx="3"/>
          </p:nvPr>
        </p:nvSpPr>
        <p:spPr bwMode="auto">
          <a:xfrm>
            <a:off x="3348038" y="6207125"/>
            <a:ext cx="45370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r>
              <a:rPr lang="en-GB" smtClean="0"/>
              <a:t>Informia II final conference: EWCs as an opportunity for I&amp;C rights</a:t>
            </a:r>
            <a:endParaRPr lang="en-GB" dirty="0"/>
          </a:p>
        </p:txBody>
      </p:sp>
      <p:sp>
        <p:nvSpPr>
          <p:cNvPr id="23558" name="Rectangle 6"/>
          <p:cNvSpPr>
            <a:spLocks noGrp="1" noChangeArrowheads="1"/>
          </p:cNvSpPr>
          <p:nvPr>
            <p:ph type="sldNum" sz="quarter" idx="4"/>
          </p:nvPr>
        </p:nvSpPr>
        <p:spPr bwMode="auto">
          <a:xfrm>
            <a:off x="323850" y="6207125"/>
            <a:ext cx="360363"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1200">
                <a:solidFill>
                  <a:srgbClr val="8D817B"/>
                </a:solidFill>
              </a:defRPr>
            </a:lvl1pPr>
          </a:lstStyle>
          <a:p>
            <a:fld id="{3E0EC802-7A62-4E4E-A96B-B90A92FB05F0}" type="slidenum">
              <a:rPr lang="en-GB"/>
              <a:pPr/>
              <a:t>‹#›</a:t>
            </a:fld>
            <a:endParaRPr lang="en-GB"/>
          </a:p>
        </p:txBody>
      </p:sp>
      <p:pic>
        <p:nvPicPr>
          <p:cNvPr id="23559" name="Picture 7" descr="logotype"/>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02575" y="6207125"/>
            <a:ext cx="914400"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53161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ipe(left)">
                                      <p:cBhvr>
                                        <p:cTn id="7" dur="500"/>
                                        <p:tgtEl>
                                          <p:spTgt spid="2355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Effect transition="in" filter="wipe(left)">
                                      <p:cBhvr>
                                        <p:cTn id="11" dur="500"/>
                                        <p:tgtEl>
                                          <p:spTgt spid="23555">
                                            <p:txEl>
                                              <p:pRg st="0" end="0"/>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wipe(left)">
                                      <p:cBhvr>
                                        <p:cTn id="15" dur="500"/>
                                        <p:tgtEl>
                                          <p:spTgt spid="23555">
                                            <p:txEl>
                                              <p:pRg st="1" end="1"/>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Effect transition="in" filter="wipe(left)">
                                      <p:cBhvr>
                                        <p:cTn id="19" dur="500"/>
                                        <p:tgtEl>
                                          <p:spTgt spid="23555">
                                            <p:txEl>
                                              <p:pRg st="2" end="2"/>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3555">
                                            <p:txEl>
                                              <p:pRg st="3" end="3"/>
                                            </p:txEl>
                                          </p:spTgt>
                                        </p:tgtEl>
                                        <p:attrNameLst>
                                          <p:attrName>style.visibility</p:attrName>
                                        </p:attrNameLst>
                                      </p:cBhvr>
                                      <p:to>
                                        <p:strVal val="visible"/>
                                      </p:to>
                                    </p:set>
                                    <p:animEffect transition="in" filter="wipe(left)">
                                      <p:cBhvr>
                                        <p:cTn id="23" dur="500"/>
                                        <p:tgtEl>
                                          <p:spTgt spid="23555">
                                            <p:txEl>
                                              <p:pRg st="3" end="3"/>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wipe(left)">
                                      <p:cBhvr>
                                        <p:cTn id="27"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5" grpId="0" build="p">
        <p:tmplLst>
          <p:tmpl lvl="1">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23555"/>
                        </p:tgtEl>
                        <p:attrNameLst>
                          <p:attrName>style.visibility</p:attrName>
                        </p:attrNameLst>
                      </p:cBhvr>
                      <p:to>
                        <p:strVal val="visible"/>
                      </p:to>
                    </p:set>
                    <p:animEffect transition="in" filter="wipe(left)">
                      <p:cBhvr>
                        <p:cTn dur="500"/>
                        <p:tgtEl>
                          <p:spTgt spid="23555"/>
                        </p:tgtEl>
                      </p:cBhvr>
                    </p:animEffect>
                  </p:childTnLst>
                </p:cTn>
              </p:par>
            </p:tnLst>
          </p:tmpl>
        </p:tmplLst>
      </p:bldP>
    </p:bldLst>
  </p:timing>
  <p:hf hdr="0"/>
  <p:txStyles>
    <p:titleStyle>
      <a:lvl1pPr algn="l" rtl="0" eaLnBrk="1" fontAlgn="base" hangingPunct="1">
        <a:spcBef>
          <a:spcPct val="0"/>
        </a:spcBef>
        <a:spcAft>
          <a:spcPct val="0"/>
        </a:spcAft>
        <a:defRPr sz="2500">
          <a:solidFill>
            <a:srgbClr val="FFFFFF"/>
          </a:solidFill>
          <a:latin typeface="+mj-lt"/>
          <a:ea typeface="+mj-ea"/>
          <a:cs typeface="+mj-cs"/>
        </a:defRPr>
      </a:lvl1pPr>
      <a:lvl2pPr algn="l" rtl="0" eaLnBrk="1" fontAlgn="base" hangingPunct="1">
        <a:spcBef>
          <a:spcPct val="0"/>
        </a:spcBef>
        <a:spcAft>
          <a:spcPct val="0"/>
        </a:spcAft>
        <a:defRPr sz="2500">
          <a:solidFill>
            <a:srgbClr val="FFFFFF"/>
          </a:solidFill>
          <a:latin typeface="Arial" charset="0"/>
        </a:defRPr>
      </a:lvl2pPr>
      <a:lvl3pPr algn="l" rtl="0" eaLnBrk="1" fontAlgn="base" hangingPunct="1">
        <a:spcBef>
          <a:spcPct val="0"/>
        </a:spcBef>
        <a:spcAft>
          <a:spcPct val="0"/>
        </a:spcAft>
        <a:defRPr sz="2500">
          <a:solidFill>
            <a:srgbClr val="FFFFFF"/>
          </a:solidFill>
          <a:latin typeface="Arial" charset="0"/>
        </a:defRPr>
      </a:lvl3pPr>
      <a:lvl4pPr algn="l" rtl="0" eaLnBrk="1" fontAlgn="base" hangingPunct="1">
        <a:spcBef>
          <a:spcPct val="0"/>
        </a:spcBef>
        <a:spcAft>
          <a:spcPct val="0"/>
        </a:spcAft>
        <a:defRPr sz="2500">
          <a:solidFill>
            <a:srgbClr val="FFFFFF"/>
          </a:solidFill>
          <a:latin typeface="Arial" charset="0"/>
        </a:defRPr>
      </a:lvl4pPr>
      <a:lvl5pPr algn="l" rtl="0" eaLnBrk="1" fontAlgn="base" hangingPunct="1">
        <a:spcBef>
          <a:spcPct val="0"/>
        </a:spcBef>
        <a:spcAft>
          <a:spcPct val="0"/>
        </a:spcAft>
        <a:defRPr sz="2500">
          <a:solidFill>
            <a:srgbClr val="FFFFFF"/>
          </a:solidFill>
          <a:latin typeface="Arial" charset="0"/>
        </a:defRPr>
      </a:lvl5pPr>
      <a:lvl6pPr marL="457200" algn="l" rtl="0" eaLnBrk="1" fontAlgn="base" hangingPunct="1">
        <a:spcBef>
          <a:spcPct val="0"/>
        </a:spcBef>
        <a:spcAft>
          <a:spcPct val="0"/>
        </a:spcAft>
        <a:defRPr sz="2500">
          <a:solidFill>
            <a:srgbClr val="FFFFFF"/>
          </a:solidFill>
          <a:latin typeface="Arial" charset="0"/>
        </a:defRPr>
      </a:lvl6pPr>
      <a:lvl7pPr marL="914400" algn="l" rtl="0" eaLnBrk="1" fontAlgn="base" hangingPunct="1">
        <a:spcBef>
          <a:spcPct val="0"/>
        </a:spcBef>
        <a:spcAft>
          <a:spcPct val="0"/>
        </a:spcAft>
        <a:defRPr sz="2500">
          <a:solidFill>
            <a:srgbClr val="FFFFFF"/>
          </a:solidFill>
          <a:latin typeface="Arial" charset="0"/>
        </a:defRPr>
      </a:lvl7pPr>
      <a:lvl8pPr marL="1371600" algn="l" rtl="0" eaLnBrk="1" fontAlgn="base" hangingPunct="1">
        <a:spcBef>
          <a:spcPct val="0"/>
        </a:spcBef>
        <a:spcAft>
          <a:spcPct val="0"/>
        </a:spcAft>
        <a:defRPr sz="2500">
          <a:solidFill>
            <a:srgbClr val="FFFFFF"/>
          </a:solidFill>
          <a:latin typeface="Arial" charset="0"/>
        </a:defRPr>
      </a:lvl8pPr>
      <a:lvl9pPr marL="1828800" algn="l" rtl="0" eaLnBrk="1" fontAlgn="base" hangingPunct="1">
        <a:spcBef>
          <a:spcPct val="0"/>
        </a:spcBef>
        <a:spcAft>
          <a:spcPct val="0"/>
        </a:spcAft>
        <a:defRPr sz="2500">
          <a:solidFill>
            <a:srgbClr val="FFFFFF"/>
          </a:solidFill>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Arial"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Arial" charset="0"/>
        <a:buChar char="●"/>
        <a:defRPr sz="2200">
          <a:solidFill>
            <a:schemeClr val="tx1"/>
          </a:solidFill>
          <a:latin typeface="+mn-lt"/>
        </a:defRPr>
      </a:lvl2pPr>
      <a:lvl3pPr marL="1143000" indent="-228600" algn="l" rtl="0" eaLnBrk="1" fontAlgn="base" hangingPunct="1">
        <a:spcBef>
          <a:spcPct val="20000"/>
        </a:spcBef>
        <a:spcAft>
          <a:spcPct val="0"/>
        </a:spcAft>
        <a:buClr>
          <a:schemeClr val="hlink"/>
        </a:buClr>
        <a:buSzPct val="80000"/>
        <a:buFont typeface="Arial" charset="0"/>
        <a:buChar char="○"/>
        <a:defRPr sz="2000">
          <a:solidFill>
            <a:schemeClr val="tx1"/>
          </a:solidFill>
          <a:latin typeface="+mn-lt"/>
        </a:defRPr>
      </a:lvl3pPr>
      <a:lvl4pPr marL="1600200" indent="-228600" algn="l" rtl="0" eaLnBrk="1" fontAlgn="base" hangingPunct="1">
        <a:spcBef>
          <a:spcPct val="20000"/>
        </a:spcBef>
        <a:spcAft>
          <a:spcPct val="0"/>
        </a:spcAft>
        <a:buClr>
          <a:schemeClr val="accent1"/>
        </a:buClr>
        <a:buSzPct val="80000"/>
        <a:buFont typeface="Arial" charset="0"/>
        <a:buChar char="●"/>
        <a:defRPr>
          <a:solidFill>
            <a:schemeClr val="tx1"/>
          </a:solidFill>
          <a:latin typeface="+mn-lt"/>
        </a:defRPr>
      </a:lvl4pPr>
      <a:lvl5pPr marL="20574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5pPr>
      <a:lvl6pPr marL="25146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6pPr>
      <a:lvl7pPr marL="29718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7pPr>
      <a:lvl8pPr marL="34290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8pPr>
      <a:lvl9pPr marL="3886200" indent="-228600" algn="l" rtl="0" eaLnBrk="1" fontAlgn="base" hangingPunct="1">
        <a:spcBef>
          <a:spcPct val="20000"/>
        </a:spcBef>
        <a:spcAft>
          <a:spcPct val="0"/>
        </a:spcAft>
        <a:buClr>
          <a:schemeClr val="hlink"/>
        </a:buClr>
        <a:buSzPct val="80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1798638"/>
            <a:ext cx="5686425" cy="2031325"/>
          </a:xfrm>
        </p:spPr>
        <p:txBody>
          <a:bodyPr/>
          <a:lstStyle/>
          <a:p>
            <a:r>
              <a:rPr lang="de-DE" dirty="0" smtClean="0"/>
              <a:t>First Experience with the new  EWC Directive in Practice—Impact on EWC Negotiations and EWC Practice </a:t>
            </a:r>
            <a:endParaRPr lang="fr-BE" dirty="0"/>
          </a:p>
        </p:txBody>
      </p:sp>
      <p:sp>
        <p:nvSpPr>
          <p:cNvPr id="3" name="Subtitle 2"/>
          <p:cNvSpPr>
            <a:spLocks noGrp="1"/>
          </p:cNvSpPr>
          <p:nvPr>
            <p:ph type="subTitle" idx="1"/>
          </p:nvPr>
        </p:nvSpPr>
        <p:spPr>
          <a:xfrm>
            <a:off x="179512" y="4725144"/>
            <a:ext cx="8348663" cy="1440160"/>
          </a:xfrm>
        </p:spPr>
        <p:txBody>
          <a:bodyPr/>
          <a:lstStyle/>
          <a:p>
            <a:r>
              <a:rPr lang="de-DE" dirty="0" smtClean="0"/>
              <a:t>Aline Hoffmann, ETUI</a:t>
            </a:r>
          </a:p>
          <a:p>
            <a:r>
              <a:rPr lang="de-DE" sz="2000" dirty="0" smtClean="0"/>
              <a:t>ETUC Annual EWC Conference</a:t>
            </a:r>
          </a:p>
          <a:p>
            <a:r>
              <a:rPr lang="de-DE" sz="2000" dirty="0" smtClean="0"/>
              <a:t>15-16 October 2012 </a:t>
            </a:r>
          </a:p>
          <a:p>
            <a:endParaRPr lang="de-DE" dirty="0" smtClean="0"/>
          </a:p>
          <a:p>
            <a:endParaRPr lang="fr-BE" dirty="0"/>
          </a:p>
        </p:txBody>
      </p:sp>
    </p:spTree>
    <p:extLst>
      <p:ext uri="{BB962C8B-B14F-4D97-AF65-F5344CB8AC3E}">
        <p14:creationId xmlns:p14="http://schemas.microsoft.com/office/powerpoint/2010/main" val="665502981"/>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04664"/>
            <a:ext cx="8424936" cy="1080120"/>
          </a:xfrm>
        </p:spPr>
        <p:txBody>
          <a:bodyPr/>
          <a:lstStyle/>
          <a:p>
            <a:r>
              <a:rPr lang="en-US" sz="3200" b="1" dirty="0" smtClean="0"/>
              <a:t>Renegotiations in existing EWCs under the Recast EWC Directive </a:t>
            </a:r>
            <a:endParaRPr lang="en-US" sz="32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10</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323528" y="1556792"/>
            <a:ext cx="8352928" cy="5472608"/>
          </a:xfrm>
        </p:spPr>
        <p:txBody>
          <a:bodyPr/>
          <a:lstStyle/>
          <a:p>
            <a:r>
              <a:rPr lang="en-GB" sz="2000" b="1" dirty="0" smtClean="0"/>
              <a:t>A fast growing number of (article 6 and pre-directive Agreements) agreements are currently being renegotiated. </a:t>
            </a:r>
          </a:p>
          <a:p>
            <a:pPr lvl="1"/>
            <a:r>
              <a:rPr lang="en-GB" sz="1600" dirty="0" smtClean="0"/>
              <a:t>Even though the provisions of the Recast directive apply to all Article 6 agreements </a:t>
            </a:r>
          </a:p>
          <a:p>
            <a:r>
              <a:rPr lang="en-GB" sz="2000" b="1" dirty="0" smtClean="0"/>
              <a:t>Reasons for renegotiations </a:t>
            </a:r>
          </a:p>
          <a:p>
            <a:pPr lvl="1">
              <a:spcAft>
                <a:spcPts val="1200"/>
              </a:spcAft>
            </a:pPr>
            <a:r>
              <a:rPr lang="en-GB" sz="1800" dirty="0" smtClean="0"/>
              <a:t>Mismatch  between company structure and EWC arising over time or due to significant restructuring </a:t>
            </a:r>
          </a:p>
          <a:p>
            <a:pPr lvl="1">
              <a:spcAft>
                <a:spcPts val="1200"/>
              </a:spcAft>
            </a:pPr>
            <a:r>
              <a:rPr lang="en-GB" sz="1800" dirty="0" smtClean="0"/>
              <a:t>Desire to clarify the respective rights and obligations under the new Directive by putting them into an own agreement</a:t>
            </a:r>
          </a:p>
          <a:p>
            <a:pPr lvl="1">
              <a:spcAft>
                <a:spcPts val="1200"/>
              </a:spcAft>
            </a:pPr>
            <a:r>
              <a:rPr lang="en-GB" sz="1800" dirty="0" smtClean="0"/>
              <a:t>Pre-directive Agreements increasingly seek to take advantage of „significant structural change“ to base their EWCs on the new legislation by applying the provisions of Article 13 (new). </a:t>
            </a:r>
          </a:p>
          <a:p>
            <a:pPr lvl="1">
              <a:spcAft>
                <a:spcPts val="1200"/>
              </a:spcAft>
            </a:pPr>
            <a:r>
              <a:rPr lang="en-GB" sz="1800" dirty="0" smtClean="0"/>
              <a:t>However: Some reluctance  among parties as well as </a:t>
            </a:r>
            <a:r>
              <a:rPr lang="en-GB" sz="1800" dirty="0" err="1" smtClean="0"/>
              <a:t>unclarity</a:t>
            </a:r>
            <a:r>
              <a:rPr lang="en-GB" sz="1800" dirty="0" smtClean="0"/>
              <a:t> about applicability and challenges on how to go about it</a:t>
            </a:r>
            <a:br>
              <a:rPr lang="en-GB" sz="1800" dirty="0" smtClean="0"/>
            </a:br>
            <a:r>
              <a:rPr lang="en-GB" sz="1800" dirty="0" smtClean="0">
                <a:sym typeface="Wingdings" pitchFamily="2" charset="2"/>
              </a:rPr>
              <a:t> </a:t>
            </a:r>
            <a:r>
              <a:rPr lang="en-GB" sz="1600" dirty="0" smtClean="0"/>
              <a:t>in particular dealing with provision of 3 extra SNB members, which can bring unbalance geographical spread of mandates</a:t>
            </a:r>
            <a:endParaRPr lang="en-GB" sz="1600" dirty="0"/>
          </a:p>
        </p:txBody>
      </p:sp>
    </p:spTree>
    <p:extLst>
      <p:ext uri="{BB962C8B-B14F-4D97-AF65-F5344CB8AC3E}">
        <p14:creationId xmlns:p14="http://schemas.microsoft.com/office/powerpoint/2010/main" val="40460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32656"/>
            <a:ext cx="8820472" cy="1152128"/>
          </a:xfrm>
        </p:spPr>
        <p:txBody>
          <a:bodyPr/>
          <a:lstStyle/>
          <a:p>
            <a:r>
              <a:rPr lang="de-DE" sz="3200" b="1" dirty="0" smtClean="0"/>
              <a:t>The </a:t>
            </a:r>
            <a:r>
              <a:rPr lang="de-DE" sz="3200" b="1" dirty="0" err="1" smtClean="0"/>
              <a:t>new</a:t>
            </a:r>
            <a:r>
              <a:rPr lang="de-DE" sz="3200" b="1" dirty="0" smtClean="0"/>
              <a:t> „Adaptation </a:t>
            </a:r>
            <a:r>
              <a:rPr lang="de-DE" sz="3200" b="1" dirty="0" err="1" smtClean="0"/>
              <a:t>Clause</a:t>
            </a:r>
            <a:r>
              <a:rPr lang="de-DE" sz="3200" b="1" dirty="0" smtClean="0"/>
              <a:t>“ in </a:t>
            </a:r>
            <a:r>
              <a:rPr lang="de-DE" sz="3200" b="1" dirty="0" err="1" smtClean="0"/>
              <a:t>Article</a:t>
            </a:r>
            <a:r>
              <a:rPr lang="de-DE" sz="3200" b="1" dirty="0" smtClean="0"/>
              <a:t> 13 (</a:t>
            </a:r>
            <a:r>
              <a:rPr lang="de-DE" sz="3200" b="1" dirty="0" err="1" smtClean="0"/>
              <a:t>new</a:t>
            </a:r>
            <a:r>
              <a:rPr lang="de-DE" sz="3200" b="1" dirty="0" smtClean="0"/>
              <a:t>) </a:t>
            </a:r>
            <a:r>
              <a:rPr lang="de-DE" sz="3200" b="1" dirty="0" err="1" smtClean="0"/>
              <a:t>of</a:t>
            </a:r>
            <a:r>
              <a:rPr lang="de-DE" sz="3200" b="1" dirty="0" smtClean="0"/>
              <a:t> </a:t>
            </a:r>
            <a:r>
              <a:rPr lang="de-DE" sz="3200" b="1" dirty="0" err="1" smtClean="0"/>
              <a:t>the</a:t>
            </a:r>
            <a:r>
              <a:rPr lang="de-DE" sz="3200" b="1" dirty="0" smtClean="0"/>
              <a:t> </a:t>
            </a:r>
            <a:r>
              <a:rPr lang="de-DE" sz="3200" b="1" dirty="0" err="1" smtClean="0"/>
              <a:t>Recast</a:t>
            </a:r>
            <a:r>
              <a:rPr lang="de-DE" sz="3200" b="1" dirty="0" smtClean="0"/>
              <a:t> </a:t>
            </a:r>
            <a:r>
              <a:rPr lang="de-DE" sz="3200" b="1" dirty="0" err="1" smtClean="0"/>
              <a:t>Directive</a:t>
            </a:r>
            <a:r>
              <a:rPr lang="de-DE" sz="3200" b="1" dirty="0" smtClean="0"/>
              <a:t> </a:t>
            </a:r>
            <a:endParaRPr lang="de-DE" sz="32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11</a:t>
            </a:fld>
            <a:endParaRPr lang="de-DE" dirty="0">
              <a:solidFill>
                <a:schemeClr val="tx1"/>
              </a:solidFill>
            </a:endParaRPr>
          </a:p>
        </p:txBody>
      </p:sp>
      <p:sp>
        <p:nvSpPr>
          <p:cNvPr id="4" name="Fußzeilenplatzhalter 3"/>
          <p:cNvSpPr>
            <a:spLocks noGrp="1"/>
          </p:cNvSpPr>
          <p:nvPr>
            <p:ph type="ftr" sz="quarter" idx="11"/>
          </p:nvPr>
        </p:nvSpPr>
        <p:spPr/>
        <p:txBody>
          <a:bodyPr/>
          <a:lstStyle/>
          <a:p>
            <a:r>
              <a:rPr lang="de-DE" smtClean="0"/>
              <a:t>ETUC EWC Conference, October 2012</a:t>
            </a:r>
            <a:endParaRPr lang="de-DE" dirty="0"/>
          </a:p>
        </p:txBody>
      </p:sp>
      <p:sp>
        <p:nvSpPr>
          <p:cNvPr id="5" name="Textplatzhalter 4"/>
          <p:cNvSpPr>
            <a:spLocks noGrp="1"/>
          </p:cNvSpPr>
          <p:nvPr>
            <p:ph type="body" sz="quarter" idx="12"/>
          </p:nvPr>
        </p:nvSpPr>
        <p:spPr>
          <a:xfrm>
            <a:off x="395536" y="1700808"/>
            <a:ext cx="8496944" cy="4896544"/>
          </a:xfrm>
        </p:spPr>
        <p:txBody>
          <a:bodyPr/>
          <a:lstStyle/>
          <a:p>
            <a:pPr algn="ctr">
              <a:lnSpc>
                <a:spcPct val="90000"/>
              </a:lnSpc>
              <a:buFont typeface="Wingdings" charset="2"/>
              <a:buNone/>
            </a:pPr>
            <a:r>
              <a:rPr lang="en-US" sz="2000" dirty="0" smtClean="0"/>
              <a:t>The new “adaption clause” applies to </a:t>
            </a:r>
            <a:r>
              <a:rPr lang="en-US" sz="2000" b="1" i="1" u="sng" dirty="0" smtClean="0"/>
              <a:t>all</a:t>
            </a:r>
            <a:r>
              <a:rPr lang="en-US" sz="2000" dirty="0" smtClean="0"/>
              <a:t> EWCs from 2011 onwards</a:t>
            </a:r>
          </a:p>
          <a:p>
            <a:pPr lvl="1" algn="ctr">
              <a:lnSpc>
                <a:spcPct val="90000"/>
              </a:lnSpc>
              <a:buFont typeface="Wingdings" charset="2"/>
              <a:buNone/>
            </a:pPr>
            <a:r>
              <a:rPr lang="en-US" sz="1800" dirty="0" smtClean="0"/>
              <a:t>i.e., “Article 13” and all “Article 6” EWCs</a:t>
            </a:r>
          </a:p>
          <a:p>
            <a:pPr algn="ctr">
              <a:lnSpc>
                <a:spcPct val="90000"/>
              </a:lnSpc>
              <a:buFont typeface="Wingdings" charset="2"/>
              <a:buNone/>
            </a:pPr>
            <a:r>
              <a:rPr lang="en-US" sz="3200" b="1" dirty="0" smtClean="0"/>
              <a:t>If:</a:t>
            </a:r>
            <a:r>
              <a:rPr lang="en-US" sz="3200" dirty="0" smtClean="0"/>
              <a:t> </a:t>
            </a:r>
          </a:p>
          <a:p>
            <a:pPr>
              <a:lnSpc>
                <a:spcPct val="90000"/>
              </a:lnSpc>
            </a:pPr>
            <a:r>
              <a:rPr lang="en-US" sz="2000" dirty="0" smtClean="0"/>
              <a:t>significant change of company structure, </a:t>
            </a:r>
            <a:r>
              <a:rPr lang="en-US" sz="2000" b="1" i="1" dirty="0" smtClean="0"/>
              <a:t>and </a:t>
            </a:r>
            <a:r>
              <a:rPr lang="en-US" sz="2000" i="1" dirty="0" smtClean="0"/>
              <a:t>there are</a:t>
            </a:r>
          </a:p>
          <a:p>
            <a:pPr>
              <a:lnSpc>
                <a:spcPct val="90000"/>
              </a:lnSpc>
            </a:pPr>
            <a:r>
              <a:rPr lang="en-US" sz="2000" dirty="0" smtClean="0"/>
              <a:t>no adequate rules in agreement(s) affected, </a:t>
            </a:r>
            <a:r>
              <a:rPr lang="en-US" sz="2000" b="1" i="1" dirty="0" smtClean="0"/>
              <a:t>and </a:t>
            </a:r>
            <a:r>
              <a:rPr lang="en-US" sz="2000" i="1" dirty="0" smtClean="0"/>
              <a:t>there is a</a:t>
            </a:r>
          </a:p>
          <a:p>
            <a:pPr>
              <a:lnSpc>
                <a:spcPct val="90000"/>
              </a:lnSpc>
            </a:pPr>
            <a:r>
              <a:rPr lang="en-US" sz="2000" dirty="0" smtClean="0"/>
              <a:t>company initiative or request from two countries </a:t>
            </a:r>
          </a:p>
          <a:p>
            <a:pPr algn="ctr">
              <a:lnSpc>
                <a:spcPct val="90000"/>
              </a:lnSpc>
              <a:buFont typeface="Wingdings" charset="2"/>
              <a:buNone/>
            </a:pPr>
            <a:r>
              <a:rPr lang="en-US" sz="3200" b="1" dirty="0" smtClean="0"/>
              <a:t>Then: </a:t>
            </a:r>
          </a:p>
          <a:p>
            <a:pPr>
              <a:lnSpc>
                <a:spcPct val="90000"/>
              </a:lnSpc>
            </a:pPr>
            <a:r>
              <a:rPr lang="en-US" sz="2000" dirty="0" smtClean="0"/>
              <a:t>new SNB negotiation rules applied including fallback rules</a:t>
            </a:r>
          </a:p>
          <a:p>
            <a:pPr lvl="1">
              <a:lnSpc>
                <a:spcPct val="90000"/>
              </a:lnSpc>
            </a:pPr>
            <a:r>
              <a:rPr lang="en-US" sz="1800" dirty="0" smtClean="0"/>
              <a:t>SNB composition formula applied to all countries/sites affected</a:t>
            </a:r>
          </a:p>
          <a:p>
            <a:pPr lvl="1">
              <a:lnSpc>
                <a:spcPct val="90000"/>
              </a:lnSpc>
            </a:pPr>
            <a:r>
              <a:rPr lang="en-US" sz="1800" dirty="0" smtClean="0"/>
              <a:t>plus 3 members of existing EWC(s) </a:t>
            </a:r>
          </a:p>
          <a:p>
            <a:pPr>
              <a:lnSpc>
                <a:spcPct val="90000"/>
              </a:lnSpc>
            </a:pPr>
            <a:r>
              <a:rPr lang="en-US" sz="2000" dirty="0" smtClean="0"/>
              <a:t>Old EWC(s) to remain in place until a new EWC agreement enters into force. </a:t>
            </a:r>
          </a:p>
          <a:p>
            <a:pPr>
              <a:lnSpc>
                <a:spcPct val="90000"/>
              </a:lnSpc>
            </a:pPr>
            <a:r>
              <a:rPr lang="de-DE" sz="2000" dirty="0" err="1" smtClean="0"/>
              <a:t>Fallback</a:t>
            </a:r>
            <a:r>
              <a:rPr lang="de-DE" sz="2000" dirty="0" smtClean="0"/>
              <a:t> </a:t>
            </a:r>
            <a:r>
              <a:rPr lang="de-DE" sz="2000" dirty="0" err="1" smtClean="0"/>
              <a:t>regulations</a:t>
            </a:r>
            <a:r>
              <a:rPr lang="de-DE" sz="2000" dirty="0" smtClean="0"/>
              <a:t> </a:t>
            </a:r>
            <a:r>
              <a:rPr lang="de-DE" sz="2000" dirty="0" err="1" smtClean="0"/>
              <a:t>are</a:t>
            </a:r>
            <a:r>
              <a:rPr lang="de-DE" sz="2000" dirty="0" smtClean="0"/>
              <a:t> </a:t>
            </a:r>
            <a:r>
              <a:rPr lang="de-DE" sz="2000" dirty="0" err="1" smtClean="0"/>
              <a:t>new</a:t>
            </a:r>
            <a:r>
              <a:rPr lang="de-DE" sz="2000" dirty="0" smtClean="0"/>
              <a:t> </a:t>
            </a:r>
            <a:r>
              <a:rPr lang="de-DE" sz="2000" dirty="0" err="1" smtClean="0"/>
              <a:t>subsidiary</a:t>
            </a:r>
            <a:r>
              <a:rPr lang="de-DE" sz="2000" dirty="0" smtClean="0"/>
              <a:t> </a:t>
            </a:r>
            <a:r>
              <a:rPr lang="de-DE" sz="2000" dirty="0" err="1" smtClean="0"/>
              <a:t>requirements</a:t>
            </a:r>
            <a:r>
              <a:rPr lang="de-DE" sz="2000" dirty="0" smtClean="0"/>
              <a:t> </a:t>
            </a:r>
            <a:endParaRPr lang="de-DE" sz="2000" dirty="0"/>
          </a:p>
        </p:txBody>
      </p:sp>
      <p:sp>
        <p:nvSpPr>
          <p:cNvPr id="6" name="Datumsplatzhalter 5"/>
          <p:cNvSpPr>
            <a:spLocks noGrp="1"/>
          </p:cNvSpPr>
          <p:nvPr>
            <p:ph type="dt" sz="half" idx="13"/>
          </p:nvPr>
        </p:nvSpPr>
        <p:spPr/>
        <p:txBody>
          <a:bodyPr/>
          <a:lstStyle/>
          <a:p>
            <a:r>
              <a:rPr lang="en-US" smtClean="0"/>
              <a:t> Aline Hoffmann, ETUI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640960" cy="1512168"/>
          </a:xfrm>
        </p:spPr>
        <p:txBody>
          <a:bodyPr/>
          <a:lstStyle/>
          <a:p>
            <a:r>
              <a:rPr lang="en-US" sz="2800" b="1" dirty="0" smtClean="0"/>
              <a:t>Examples of renegotiations due to significant structural change: </a:t>
            </a:r>
            <a:br>
              <a:rPr lang="en-US" sz="2800" b="1" dirty="0" smtClean="0"/>
            </a:br>
            <a:r>
              <a:rPr lang="en-US" sz="2800" b="1" dirty="0" smtClean="0"/>
              <a:t>(possible) application of Article 13 </a:t>
            </a:r>
            <a:r>
              <a:rPr lang="de-DE" sz="2800" b="1" dirty="0" smtClean="0"/>
              <a:t>(</a:t>
            </a:r>
            <a:r>
              <a:rPr lang="de-DE" sz="2800" b="1" dirty="0" err="1" smtClean="0"/>
              <a:t>new</a:t>
            </a:r>
            <a:r>
              <a:rPr lang="de-DE" sz="2800" b="1" dirty="0" smtClean="0"/>
              <a:t>) </a:t>
            </a:r>
            <a:br>
              <a:rPr lang="de-DE" sz="2800" b="1" dirty="0" smtClean="0"/>
            </a:br>
            <a:endParaRPr lang="fr-BE" sz="2800" b="1" dirty="0"/>
          </a:p>
        </p:txBody>
      </p:sp>
      <p:sp>
        <p:nvSpPr>
          <p:cNvPr id="3" name="Slide Number Placeholder 2"/>
          <p:cNvSpPr>
            <a:spLocks noGrp="1"/>
          </p:cNvSpPr>
          <p:nvPr>
            <p:ph type="sldNum" sz="quarter" idx="10"/>
          </p:nvPr>
        </p:nvSpPr>
        <p:spPr/>
        <p:txBody>
          <a:bodyPr/>
          <a:lstStyle/>
          <a:p>
            <a:fld id="{37D64997-12B8-4B92-8586-39D430AF88F2}" type="slidenum">
              <a:rPr lang="de-DE" smtClean="0"/>
              <a:pPr/>
              <a:t>12</a:t>
            </a:fld>
            <a:endParaRPr lang="de-DE" dirty="0">
              <a:solidFill>
                <a:schemeClr val="tx1"/>
              </a:solidFill>
            </a:endParaRPr>
          </a:p>
        </p:txBody>
      </p:sp>
      <p:sp>
        <p:nvSpPr>
          <p:cNvPr id="4" name="Footer Placeholder 3"/>
          <p:cNvSpPr>
            <a:spLocks noGrp="1"/>
          </p:cNvSpPr>
          <p:nvPr>
            <p:ph type="ftr" sz="quarter" idx="11"/>
          </p:nvPr>
        </p:nvSpPr>
        <p:spPr/>
        <p:txBody>
          <a:bodyPr/>
          <a:lstStyle/>
          <a:p>
            <a:r>
              <a:rPr lang="de-DE" smtClean="0"/>
              <a:t>ETUC EWC Conference, October 2012</a:t>
            </a:r>
            <a:endParaRPr lang="de-DE" dirty="0"/>
          </a:p>
        </p:txBody>
      </p:sp>
      <p:sp>
        <p:nvSpPr>
          <p:cNvPr id="5" name="Text Placeholder 4"/>
          <p:cNvSpPr>
            <a:spLocks noGrp="1"/>
          </p:cNvSpPr>
          <p:nvPr>
            <p:ph type="body" sz="quarter" idx="12"/>
          </p:nvPr>
        </p:nvSpPr>
        <p:spPr>
          <a:xfrm>
            <a:off x="323528" y="2348880"/>
            <a:ext cx="8496944" cy="3888432"/>
          </a:xfrm>
        </p:spPr>
        <p:txBody>
          <a:bodyPr/>
          <a:lstStyle/>
          <a:p>
            <a:r>
              <a:rPr lang="en-US" b="1" dirty="0" smtClean="0"/>
              <a:t>Carve-out of a small part of a very complex MNC: </a:t>
            </a:r>
            <a:br>
              <a:rPr lang="en-US" b="1" dirty="0" smtClean="0"/>
            </a:br>
            <a:endParaRPr lang="en-US" b="1" dirty="0" smtClean="0"/>
          </a:p>
          <a:p>
            <a:pPr lvl="1">
              <a:spcAft>
                <a:spcPts val="1200"/>
              </a:spcAft>
            </a:pPr>
            <a:r>
              <a:rPr lang="en-US" sz="2000" dirty="0" smtClean="0"/>
              <a:t>The 6 affected  sites were (as a rule indirectly) represented in very large „Mother-EWC“. </a:t>
            </a:r>
          </a:p>
          <a:p>
            <a:pPr lvl="1">
              <a:spcAft>
                <a:spcPts val="1200"/>
              </a:spcAft>
            </a:pPr>
            <a:r>
              <a:rPr lang="en-US" sz="2000" dirty="0" smtClean="0"/>
              <a:t>New negotiations launched under application of Article 13 (new)</a:t>
            </a:r>
          </a:p>
          <a:p>
            <a:pPr lvl="1">
              <a:spcAft>
                <a:spcPts val="1200"/>
              </a:spcAft>
            </a:pPr>
            <a:r>
              <a:rPr lang="en-US" sz="2000" dirty="0" smtClean="0"/>
              <a:t>Old „Mother EWC“ to formally delegate its EWC mandate to the persons making up the new SNB </a:t>
            </a:r>
          </a:p>
          <a:p>
            <a:pPr lvl="1">
              <a:spcAft>
                <a:spcPts val="1200"/>
              </a:spcAft>
            </a:pPr>
            <a:r>
              <a:rPr lang="en-US" sz="2000" dirty="0" smtClean="0"/>
              <a:t>Thereby ensuring that there is still an EWC in place during the course of new negotiations. </a:t>
            </a:r>
          </a:p>
          <a:p>
            <a:pPr marL="0" indent="0">
              <a:buNone/>
            </a:pPr>
            <a:endParaRPr lang="en-US" sz="2000" dirty="0" smtClean="0"/>
          </a:p>
          <a:p>
            <a:endParaRPr lang="fr-BE" dirty="0"/>
          </a:p>
        </p:txBody>
      </p:sp>
      <p:sp>
        <p:nvSpPr>
          <p:cNvPr id="6" name="Date Placeholder 5"/>
          <p:cNvSpPr>
            <a:spLocks noGrp="1"/>
          </p:cNvSpPr>
          <p:nvPr>
            <p:ph type="dt" sz="half" idx="13"/>
          </p:nvPr>
        </p:nvSpPr>
        <p:spPr/>
        <p:txBody>
          <a:bodyPr/>
          <a:lstStyle/>
          <a:p>
            <a:r>
              <a:rPr lang="en-US" smtClean="0"/>
              <a:t> Aline Hoffmann, ETUI </a:t>
            </a:r>
            <a:endParaRPr lang="en-US" dirty="0"/>
          </a:p>
        </p:txBody>
      </p:sp>
    </p:spTree>
    <p:extLst>
      <p:ext uri="{BB962C8B-B14F-4D97-AF65-F5344CB8AC3E}">
        <p14:creationId xmlns:p14="http://schemas.microsoft.com/office/powerpoint/2010/main" val="3791456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7D64997-12B8-4B92-8586-39D430AF88F2}" type="slidenum">
              <a:rPr lang="de-DE" smtClean="0"/>
              <a:pPr/>
              <a:t>13</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323528" y="1988840"/>
            <a:ext cx="8424936" cy="4392488"/>
          </a:xfrm>
        </p:spPr>
        <p:txBody>
          <a:bodyPr/>
          <a:lstStyle/>
          <a:p>
            <a:pPr>
              <a:defRPr/>
            </a:pPr>
            <a:r>
              <a:rPr lang="en-GB" b="1" dirty="0" smtClean="0"/>
              <a:t>Merger of two similarly-sized companies, each with own EWC</a:t>
            </a:r>
            <a:r>
              <a:rPr lang="en-GB" sz="1800" dirty="0" smtClean="0"/>
              <a:t>. </a:t>
            </a:r>
          </a:p>
          <a:p>
            <a:pPr>
              <a:defRPr/>
            </a:pPr>
            <a:endParaRPr lang="en-GB" sz="1800" dirty="0" smtClean="0"/>
          </a:p>
          <a:p>
            <a:pPr lvl="1">
              <a:spcAft>
                <a:spcPts val="1200"/>
              </a:spcAft>
              <a:defRPr/>
            </a:pPr>
            <a:r>
              <a:rPr lang="en-GB" sz="2000" dirty="0" smtClean="0"/>
              <a:t>Both had pre-directive Article 13 agreements </a:t>
            </a:r>
          </a:p>
          <a:p>
            <a:pPr lvl="1">
              <a:spcAft>
                <a:spcPts val="1200"/>
              </a:spcAft>
              <a:defRPr/>
            </a:pPr>
            <a:r>
              <a:rPr lang="en-GB" sz="2000" dirty="0" smtClean="0"/>
              <a:t>New negotiations launched</a:t>
            </a:r>
          </a:p>
          <a:p>
            <a:pPr lvl="1">
              <a:spcAft>
                <a:spcPts val="1200"/>
              </a:spcAft>
              <a:defRPr/>
            </a:pPr>
            <a:r>
              <a:rPr lang="en-GB" sz="2000" dirty="0" smtClean="0"/>
              <a:t>Some uncertainty about application of „3 extra members“ provision in Article 13 (new)</a:t>
            </a:r>
            <a:r>
              <a:rPr lang="en-GB" sz="2000" dirty="0" smtClean="0">
                <a:ea typeface="Times New Roman"/>
                <a:cs typeface="Times New Roman"/>
              </a:rPr>
              <a:t> </a:t>
            </a:r>
          </a:p>
          <a:p>
            <a:pPr lvl="1">
              <a:spcAft>
                <a:spcPts val="1200"/>
              </a:spcAft>
              <a:defRPr/>
            </a:pPr>
            <a:r>
              <a:rPr lang="en-GB" sz="2000" dirty="0" smtClean="0"/>
              <a:t>Both agreements remain in force until new agreement is reached. </a:t>
            </a:r>
          </a:p>
          <a:p>
            <a:pPr lvl="1">
              <a:spcAft>
                <a:spcPts val="1200"/>
              </a:spcAft>
              <a:defRPr/>
            </a:pPr>
            <a:r>
              <a:rPr lang="en-GB" sz="2000" dirty="0" smtClean="0"/>
              <a:t>Pragmatic approach to parallel EWC operation found with employer</a:t>
            </a:r>
          </a:p>
          <a:p>
            <a:pPr marL="0" indent="0">
              <a:spcAft>
                <a:spcPts val="1200"/>
              </a:spcAft>
              <a:buNone/>
            </a:pPr>
            <a:endParaRPr lang="en-GB" sz="2000" dirty="0"/>
          </a:p>
        </p:txBody>
      </p:sp>
      <p:sp>
        <p:nvSpPr>
          <p:cNvPr id="6" name="Title 1"/>
          <p:cNvSpPr txBox="1">
            <a:spLocks/>
          </p:cNvSpPr>
          <p:nvPr/>
        </p:nvSpPr>
        <p:spPr bwMode="auto">
          <a:xfrm>
            <a:off x="323528" y="260648"/>
            <a:ext cx="8640960" cy="151216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0" rIns="180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mj-lt"/>
                <a:ea typeface="+mj-ea"/>
                <a:cs typeface="+mj-cs"/>
              </a:rPr>
              <a:t>Examples of renegotiations due to significant structural change: </a:t>
            </a:r>
            <a:br>
              <a:rPr kumimoji="0" lang="en-US" sz="2800" b="1" i="0" u="none" strike="noStrike" kern="0" cap="none" spc="0" normalizeH="0" baseline="0" noProof="0" dirty="0" smtClean="0">
                <a:ln>
                  <a:noFill/>
                </a:ln>
                <a:solidFill>
                  <a:srgbClr val="FFFFFF"/>
                </a:solidFill>
                <a:effectLst/>
                <a:uLnTx/>
                <a:uFillTx/>
                <a:latin typeface="+mj-lt"/>
                <a:ea typeface="+mj-ea"/>
                <a:cs typeface="+mj-cs"/>
              </a:rPr>
            </a:br>
            <a:r>
              <a:rPr kumimoji="0" lang="en-US" sz="2800" b="1" i="0" u="none" strike="noStrike" kern="0" cap="none" spc="0" normalizeH="0" baseline="0" noProof="0" dirty="0" smtClean="0">
                <a:ln>
                  <a:noFill/>
                </a:ln>
                <a:solidFill>
                  <a:srgbClr val="FFFFFF"/>
                </a:solidFill>
                <a:effectLst/>
                <a:uLnTx/>
                <a:uFillTx/>
                <a:latin typeface="+mj-lt"/>
                <a:ea typeface="+mj-ea"/>
                <a:cs typeface="+mj-cs"/>
              </a:rPr>
              <a:t>(possible) application of Article 13 </a:t>
            </a:r>
            <a:r>
              <a:rPr kumimoji="0" lang="de-DE" sz="2800" b="1" i="0" u="none" strike="noStrike" kern="0" cap="none" spc="0" normalizeH="0" baseline="0" noProof="0" dirty="0" smtClean="0">
                <a:ln>
                  <a:noFill/>
                </a:ln>
                <a:solidFill>
                  <a:srgbClr val="FFFFFF"/>
                </a:solidFill>
                <a:effectLst/>
                <a:uLnTx/>
                <a:uFillTx/>
                <a:latin typeface="+mj-lt"/>
                <a:ea typeface="+mj-ea"/>
                <a:cs typeface="+mj-cs"/>
              </a:rPr>
              <a:t>(</a:t>
            </a:r>
            <a:r>
              <a:rPr kumimoji="0" lang="de-DE" sz="2800" b="1" i="0" u="none" strike="noStrike" kern="0" cap="none" spc="0" normalizeH="0" baseline="0" noProof="0" dirty="0" err="1" smtClean="0">
                <a:ln>
                  <a:noFill/>
                </a:ln>
                <a:solidFill>
                  <a:srgbClr val="FFFFFF"/>
                </a:solidFill>
                <a:effectLst/>
                <a:uLnTx/>
                <a:uFillTx/>
                <a:latin typeface="+mj-lt"/>
                <a:ea typeface="+mj-ea"/>
                <a:cs typeface="+mj-cs"/>
              </a:rPr>
              <a:t>new</a:t>
            </a:r>
            <a:r>
              <a:rPr kumimoji="0" lang="de-DE" sz="2800" b="1" i="0" u="none" strike="noStrike" kern="0" cap="none" spc="0" normalizeH="0" baseline="0" noProof="0" dirty="0" smtClean="0">
                <a:ln>
                  <a:noFill/>
                </a:ln>
                <a:solidFill>
                  <a:srgbClr val="FFFFFF"/>
                </a:solidFill>
                <a:effectLst/>
                <a:uLnTx/>
                <a:uFillTx/>
                <a:latin typeface="+mj-lt"/>
                <a:ea typeface="+mj-ea"/>
                <a:cs typeface="+mj-cs"/>
              </a:rPr>
              <a:t>) </a:t>
            </a:r>
            <a:br>
              <a:rPr kumimoji="0" lang="de-DE" sz="2800" b="1" i="0" u="none" strike="noStrike" kern="0" cap="none" spc="0" normalizeH="0" baseline="0" noProof="0" dirty="0" smtClean="0">
                <a:ln>
                  <a:noFill/>
                </a:ln>
                <a:solidFill>
                  <a:srgbClr val="FFFFFF"/>
                </a:solidFill>
                <a:effectLst/>
                <a:uLnTx/>
                <a:uFillTx/>
                <a:latin typeface="+mj-lt"/>
                <a:ea typeface="+mj-ea"/>
                <a:cs typeface="+mj-cs"/>
              </a:rPr>
            </a:br>
            <a:endParaRPr kumimoji="0" lang="fr-BE" sz="2800" b="1" i="0" u="none" strike="noStrike" kern="0" cap="none" spc="0" normalizeH="0" baseline="0" noProof="0" dirty="0">
              <a:ln>
                <a:noFill/>
              </a:ln>
              <a:solidFill>
                <a:srgbClr val="FFFFFF"/>
              </a:solidFill>
              <a:effectLst/>
              <a:uLnTx/>
              <a:uFillTx/>
              <a:latin typeface="+mj-lt"/>
              <a:ea typeface="+mj-ea"/>
              <a:cs typeface="+mj-cs"/>
            </a:endParaRPr>
          </a:p>
        </p:txBody>
      </p:sp>
    </p:spTree>
    <p:extLst>
      <p:ext uri="{BB962C8B-B14F-4D97-AF65-F5344CB8AC3E}">
        <p14:creationId xmlns:p14="http://schemas.microsoft.com/office/powerpoint/2010/main" val="48246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136904" cy="1368152"/>
          </a:xfrm>
        </p:spPr>
        <p:txBody>
          <a:bodyPr/>
          <a:lstStyle/>
          <a:p>
            <a:pPr lvl="0">
              <a:defRPr/>
            </a:pPr>
            <a:r>
              <a:rPr lang="en-US" sz="2800" b="1" dirty="0" smtClean="0"/>
              <a:t>Examples of renegotiations due to significant structural change: </a:t>
            </a:r>
            <a:br>
              <a:rPr lang="en-US" sz="2800" b="1" dirty="0" smtClean="0"/>
            </a:br>
            <a:r>
              <a:rPr lang="en-US" sz="2800" b="1" dirty="0" smtClean="0"/>
              <a:t>(possible) application of Article 13 </a:t>
            </a:r>
            <a:r>
              <a:rPr lang="de-DE" sz="2800" b="1" dirty="0" smtClean="0"/>
              <a:t>(</a:t>
            </a:r>
            <a:r>
              <a:rPr lang="de-DE" sz="2800" b="1" dirty="0" err="1" smtClean="0"/>
              <a:t>new</a:t>
            </a:r>
            <a:r>
              <a:rPr lang="de-DE" sz="2800" b="1" dirty="0" smtClean="0"/>
              <a:t>) </a:t>
            </a:r>
            <a:r>
              <a:rPr lang="de-DE" sz="2400" b="1" dirty="0" smtClean="0"/>
              <a:t/>
            </a:r>
            <a:br>
              <a:rPr lang="de-DE" sz="2400" b="1" dirty="0" smtClean="0"/>
            </a:br>
            <a:endParaRPr lang="fr-BE" sz="2400" b="1" dirty="0"/>
          </a:p>
        </p:txBody>
      </p:sp>
      <p:sp>
        <p:nvSpPr>
          <p:cNvPr id="3" name="Slide Number Placeholder 2"/>
          <p:cNvSpPr>
            <a:spLocks noGrp="1"/>
          </p:cNvSpPr>
          <p:nvPr>
            <p:ph type="sldNum" sz="quarter" idx="10"/>
          </p:nvPr>
        </p:nvSpPr>
        <p:spPr/>
        <p:txBody>
          <a:bodyPr/>
          <a:lstStyle/>
          <a:p>
            <a:fld id="{37D64997-12B8-4B92-8586-39D430AF88F2}" type="slidenum">
              <a:rPr lang="de-DE" smtClean="0"/>
              <a:pPr/>
              <a:t>14</a:t>
            </a:fld>
            <a:endParaRPr lang="de-DE" dirty="0">
              <a:solidFill>
                <a:schemeClr val="tx1"/>
              </a:solidFill>
            </a:endParaRPr>
          </a:p>
        </p:txBody>
      </p:sp>
      <p:sp>
        <p:nvSpPr>
          <p:cNvPr id="4" name="Footer Placeholder 3"/>
          <p:cNvSpPr>
            <a:spLocks noGrp="1"/>
          </p:cNvSpPr>
          <p:nvPr>
            <p:ph type="ftr" sz="quarter" idx="11"/>
          </p:nvPr>
        </p:nvSpPr>
        <p:spPr/>
        <p:txBody>
          <a:bodyPr/>
          <a:lstStyle/>
          <a:p>
            <a:r>
              <a:rPr lang="de-DE" smtClean="0"/>
              <a:t>ETUC EWC Conference, October 2012</a:t>
            </a:r>
            <a:endParaRPr lang="de-DE" dirty="0"/>
          </a:p>
        </p:txBody>
      </p:sp>
      <p:sp>
        <p:nvSpPr>
          <p:cNvPr id="5" name="Text Placeholder 4"/>
          <p:cNvSpPr>
            <a:spLocks noGrp="1"/>
          </p:cNvSpPr>
          <p:nvPr>
            <p:ph type="body" sz="quarter" idx="12"/>
          </p:nvPr>
        </p:nvSpPr>
        <p:spPr>
          <a:xfrm>
            <a:off x="395536" y="1844824"/>
            <a:ext cx="8136904" cy="4680520"/>
          </a:xfrm>
        </p:spPr>
        <p:txBody>
          <a:bodyPr/>
          <a:lstStyle/>
          <a:p>
            <a:pPr indent="0">
              <a:buNone/>
            </a:pPr>
            <a:r>
              <a:rPr lang="en-GB" b="1" dirty="0"/>
              <a:t>Take-over of a large company (ca 2/3 of total future employment) by smaller company (1/3</a:t>
            </a:r>
            <a:r>
              <a:rPr lang="en-GB" b="1" dirty="0" smtClean="0"/>
              <a:t>)</a:t>
            </a:r>
            <a:endParaRPr lang="en-GB" b="1" dirty="0"/>
          </a:p>
          <a:p>
            <a:pPr lvl="1"/>
            <a:endParaRPr lang="en-GB" sz="1800" dirty="0" smtClean="0"/>
          </a:p>
          <a:p>
            <a:pPr lvl="1">
              <a:spcAft>
                <a:spcPts val="1200"/>
              </a:spcAft>
            </a:pPr>
            <a:r>
              <a:rPr lang="en-GB" sz="2000" dirty="0" smtClean="0"/>
              <a:t>Both </a:t>
            </a:r>
            <a:r>
              <a:rPr lang="en-GB" sz="2000" dirty="0"/>
              <a:t>have </a:t>
            </a:r>
            <a:r>
              <a:rPr lang="en-GB" sz="2000" dirty="0" smtClean="0"/>
              <a:t>pre-directive/Article 13 EWCs. </a:t>
            </a:r>
          </a:p>
          <a:p>
            <a:pPr lvl="1">
              <a:spcAft>
                <a:spcPts val="1200"/>
              </a:spcAft>
            </a:pPr>
            <a:r>
              <a:rPr lang="en-GB" sz="2000" dirty="0" smtClean="0"/>
              <a:t>EWC </a:t>
            </a:r>
            <a:r>
              <a:rPr lang="en-GB" sz="2000" dirty="0"/>
              <a:t>of larger company </a:t>
            </a:r>
            <a:r>
              <a:rPr lang="en-GB" sz="2000" dirty="0" smtClean="0"/>
              <a:t>wants </a:t>
            </a:r>
            <a:r>
              <a:rPr lang="en-GB" sz="2000" dirty="0"/>
              <a:t>new </a:t>
            </a:r>
            <a:r>
              <a:rPr lang="en-GB" sz="2000" dirty="0" smtClean="0"/>
              <a:t>negotiations,</a:t>
            </a:r>
          </a:p>
          <a:p>
            <a:pPr lvl="1">
              <a:spcAft>
                <a:spcPts val="1200"/>
              </a:spcAft>
            </a:pPr>
            <a:r>
              <a:rPr lang="en-GB" sz="2000" dirty="0" smtClean="0"/>
              <a:t>EWC </a:t>
            </a:r>
            <a:r>
              <a:rPr lang="en-GB" sz="2000" dirty="0"/>
              <a:t>of smaller company want to keep their old agreement. </a:t>
            </a:r>
            <a:endParaRPr lang="en-GB" sz="2000" dirty="0" smtClean="0"/>
          </a:p>
          <a:p>
            <a:pPr lvl="1">
              <a:spcAft>
                <a:spcPts val="1200"/>
              </a:spcAft>
            </a:pPr>
            <a:r>
              <a:rPr lang="en-GB" sz="2000" dirty="0" smtClean="0"/>
              <a:t>Management wants to retain old agreement of smaller company.</a:t>
            </a:r>
          </a:p>
          <a:p>
            <a:pPr lvl="1">
              <a:spcAft>
                <a:spcPts val="1200"/>
              </a:spcAft>
            </a:pPr>
            <a:r>
              <a:rPr lang="en-GB" sz="2000" dirty="0" smtClean="0"/>
              <a:t>Different countries</a:t>
            </a:r>
            <a:r>
              <a:rPr lang="en-GB" sz="2000" dirty="0"/>
              <a:t>, different cultures, possible conflict between employee reps. </a:t>
            </a:r>
            <a:endParaRPr lang="en-GB" sz="2000" dirty="0" smtClean="0"/>
          </a:p>
          <a:p>
            <a:pPr lvl="1">
              <a:spcAft>
                <a:spcPts val="1200"/>
              </a:spcAft>
            </a:pPr>
            <a:r>
              <a:rPr lang="en-GB" sz="2000" dirty="0" smtClean="0"/>
              <a:t>Uncertainty </a:t>
            </a:r>
            <a:r>
              <a:rPr lang="en-GB" sz="2000" dirty="0"/>
              <a:t>about application of „3 extra members“ </a:t>
            </a:r>
            <a:r>
              <a:rPr lang="en-GB" sz="2000" dirty="0" smtClean="0"/>
              <a:t>provision. </a:t>
            </a:r>
            <a:endParaRPr lang="en-GB" sz="2000" dirty="0"/>
          </a:p>
          <a:p>
            <a:pPr>
              <a:spcAft>
                <a:spcPts val="1200"/>
              </a:spcAft>
            </a:pPr>
            <a:endParaRPr lang="fr-BE" sz="2000" dirty="0"/>
          </a:p>
        </p:txBody>
      </p:sp>
      <p:sp>
        <p:nvSpPr>
          <p:cNvPr id="6" name="Date Placeholder 5"/>
          <p:cNvSpPr>
            <a:spLocks noGrp="1"/>
          </p:cNvSpPr>
          <p:nvPr>
            <p:ph type="dt" sz="half" idx="13"/>
          </p:nvPr>
        </p:nvSpPr>
        <p:spPr/>
        <p:txBody>
          <a:bodyPr/>
          <a:lstStyle/>
          <a:p>
            <a:r>
              <a:rPr lang="en-US" smtClean="0"/>
              <a:t> Aline Hoffmann, ETUI </a:t>
            </a:r>
            <a:endParaRPr lang="en-US" dirty="0"/>
          </a:p>
        </p:txBody>
      </p:sp>
    </p:spTree>
    <p:extLst>
      <p:ext uri="{BB962C8B-B14F-4D97-AF65-F5344CB8AC3E}">
        <p14:creationId xmlns:p14="http://schemas.microsoft.com/office/powerpoint/2010/main" val="3399108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920880" cy="1368152"/>
          </a:xfrm>
        </p:spPr>
        <p:txBody>
          <a:bodyPr/>
          <a:lstStyle/>
          <a:p>
            <a:r>
              <a:rPr lang="en-US" sz="2800" b="1" dirty="0" smtClean="0"/>
              <a:t>Examples of renegotiations due to significant structural change: </a:t>
            </a:r>
            <a:br>
              <a:rPr lang="en-US" sz="2800" b="1" dirty="0" smtClean="0"/>
            </a:br>
            <a:r>
              <a:rPr lang="en-US" sz="2800" b="1" dirty="0" smtClean="0"/>
              <a:t>(possible) application of Article 13 </a:t>
            </a:r>
            <a:r>
              <a:rPr lang="de-DE" sz="2800" b="1" dirty="0" smtClean="0"/>
              <a:t>(</a:t>
            </a:r>
            <a:r>
              <a:rPr lang="de-DE" sz="2800" b="1" dirty="0" err="1" smtClean="0"/>
              <a:t>new</a:t>
            </a:r>
            <a:r>
              <a:rPr lang="de-DE" sz="2800" b="1" dirty="0" smtClean="0"/>
              <a:t>) </a:t>
            </a:r>
            <a:br>
              <a:rPr lang="de-DE" sz="2800" b="1" dirty="0" smtClean="0"/>
            </a:br>
            <a:endParaRPr lang="fr-BE" dirty="0"/>
          </a:p>
        </p:txBody>
      </p:sp>
      <p:sp>
        <p:nvSpPr>
          <p:cNvPr id="3" name="Slide Number Placeholder 2"/>
          <p:cNvSpPr>
            <a:spLocks noGrp="1"/>
          </p:cNvSpPr>
          <p:nvPr>
            <p:ph type="sldNum" sz="quarter" idx="10"/>
          </p:nvPr>
        </p:nvSpPr>
        <p:spPr/>
        <p:txBody>
          <a:bodyPr/>
          <a:lstStyle/>
          <a:p>
            <a:fld id="{37D64997-12B8-4B92-8586-39D430AF88F2}" type="slidenum">
              <a:rPr lang="de-DE" smtClean="0"/>
              <a:pPr/>
              <a:t>15</a:t>
            </a:fld>
            <a:endParaRPr lang="de-DE" dirty="0">
              <a:solidFill>
                <a:schemeClr val="tx1"/>
              </a:solidFill>
            </a:endParaRPr>
          </a:p>
        </p:txBody>
      </p:sp>
      <p:sp>
        <p:nvSpPr>
          <p:cNvPr id="4" name="Footer Placeholder 3"/>
          <p:cNvSpPr>
            <a:spLocks noGrp="1"/>
          </p:cNvSpPr>
          <p:nvPr>
            <p:ph type="ftr" sz="quarter" idx="11"/>
          </p:nvPr>
        </p:nvSpPr>
        <p:spPr/>
        <p:txBody>
          <a:bodyPr/>
          <a:lstStyle/>
          <a:p>
            <a:r>
              <a:rPr lang="de-DE" smtClean="0"/>
              <a:t>ETUC EWC Conference, October 2012</a:t>
            </a:r>
            <a:endParaRPr lang="de-DE" dirty="0"/>
          </a:p>
        </p:txBody>
      </p:sp>
      <p:sp>
        <p:nvSpPr>
          <p:cNvPr id="5" name="Text Placeholder 4"/>
          <p:cNvSpPr>
            <a:spLocks noGrp="1"/>
          </p:cNvSpPr>
          <p:nvPr>
            <p:ph type="body" sz="quarter" idx="12"/>
          </p:nvPr>
        </p:nvSpPr>
        <p:spPr>
          <a:xfrm>
            <a:off x="395536" y="1916832"/>
            <a:ext cx="8496944" cy="4608512"/>
          </a:xfrm>
        </p:spPr>
        <p:txBody>
          <a:bodyPr/>
          <a:lstStyle/>
          <a:p>
            <a:pPr>
              <a:buNone/>
            </a:pPr>
            <a:r>
              <a:rPr lang="en-GB" b="1" dirty="0" smtClean="0"/>
              <a:t>How much room for improvisation</a:t>
            </a:r>
            <a:r>
              <a:rPr lang="en-GB" dirty="0" smtClean="0"/>
              <a:t>? </a:t>
            </a:r>
          </a:p>
          <a:p>
            <a:endParaRPr lang="en-GB" sz="2000" dirty="0" smtClean="0"/>
          </a:p>
          <a:p>
            <a:r>
              <a:rPr lang="en-GB" sz="2000" dirty="0" smtClean="0"/>
              <a:t>Two companies with Article 13 Agreements merge. </a:t>
            </a:r>
          </a:p>
          <a:p>
            <a:r>
              <a:rPr lang="en-GB" sz="2000" dirty="0" smtClean="0"/>
              <a:t>Decision between EWCs and company to set up „SNB“ made up of select committees of the EWCs, rather than formal SNB procedure laid down in law. </a:t>
            </a:r>
          </a:p>
          <a:p>
            <a:endParaRPr lang="en-GB" sz="2000" dirty="0" smtClean="0"/>
          </a:p>
          <a:p>
            <a:r>
              <a:rPr lang="en-GB" sz="2000" dirty="0" smtClean="0"/>
              <a:t>Legal basis of new agreement? Valid Article 6 only if negotiated by official SNB under application of Article 13 (new)?   </a:t>
            </a:r>
          </a:p>
          <a:p>
            <a:endParaRPr lang="en-GB" sz="2000" dirty="0"/>
          </a:p>
        </p:txBody>
      </p:sp>
      <p:sp>
        <p:nvSpPr>
          <p:cNvPr id="6" name="Date Placeholder 5"/>
          <p:cNvSpPr>
            <a:spLocks noGrp="1"/>
          </p:cNvSpPr>
          <p:nvPr>
            <p:ph type="dt" sz="half" idx="13"/>
          </p:nvPr>
        </p:nvSpPr>
        <p:spPr/>
        <p:txBody>
          <a:bodyPr/>
          <a:lstStyle/>
          <a:p>
            <a:r>
              <a:rPr lang="en-US" smtClean="0"/>
              <a:t> Aline Hoffmann, ETUI </a:t>
            </a:r>
            <a:endParaRPr lang="en-US" dirty="0"/>
          </a:p>
        </p:txBody>
      </p:sp>
    </p:spTree>
    <p:extLst>
      <p:ext uri="{BB962C8B-B14F-4D97-AF65-F5344CB8AC3E}">
        <p14:creationId xmlns:p14="http://schemas.microsoft.com/office/powerpoint/2010/main" val="3265574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620688"/>
            <a:ext cx="7776864" cy="540000"/>
          </a:xfrm>
        </p:spPr>
        <p:txBody>
          <a:bodyPr/>
          <a:lstStyle/>
          <a:p>
            <a:r>
              <a:rPr lang="en-GB" sz="2800" b="1" dirty="0"/>
              <a:t>Effects on </a:t>
            </a:r>
            <a:r>
              <a:rPr lang="en-GB" sz="2800" b="1" dirty="0" smtClean="0"/>
              <a:t>existing EWCs</a:t>
            </a:r>
            <a:endParaRPr lang="en-GB" sz="28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16</a:t>
            </a:fld>
            <a:endParaRPr lang="de-DE">
              <a:solidFill>
                <a:schemeClr val="tx1"/>
              </a:solidFill>
            </a:endParaRPr>
          </a:p>
        </p:txBody>
      </p:sp>
      <p:sp>
        <p:nvSpPr>
          <p:cNvPr id="4" name="Fußzeilenplatzhalter 3"/>
          <p:cNvSpPr>
            <a:spLocks noGrp="1"/>
          </p:cNvSpPr>
          <p:nvPr>
            <p:ph type="ftr" sz="quarter" idx="11"/>
          </p:nvPr>
        </p:nvSpPr>
        <p:spPr>
          <a:xfrm>
            <a:off x="0" y="6641976"/>
            <a:ext cx="3375924" cy="216024"/>
          </a:xfrm>
        </p:spPr>
        <p:txBody>
          <a:bodyPr/>
          <a:lstStyle/>
          <a:p>
            <a:endParaRPr lang="de-DE" dirty="0"/>
          </a:p>
        </p:txBody>
      </p:sp>
      <p:sp>
        <p:nvSpPr>
          <p:cNvPr id="5" name="Textplatzhalter 4"/>
          <p:cNvSpPr>
            <a:spLocks noGrp="1"/>
          </p:cNvSpPr>
          <p:nvPr>
            <p:ph type="body" sz="quarter" idx="12"/>
          </p:nvPr>
        </p:nvSpPr>
        <p:spPr>
          <a:xfrm>
            <a:off x="683568" y="1340768"/>
            <a:ext cx="7776864" cy="4752528"/>
          </a:xfrm>
        </p:spPr>
        <p:txBody>
          <a:bodyPr/>
          <a:lstStyle/>
          <a:p>
            <a:r>
              <a:rPr lang="en-GB" sz="2000" dirty="0" smtClean="0"/>
              <a:t>EWCs which existed before the Recast Directive </a:t>
            </a:r>
            <a:r>
              <a:rPr lang="en-GB" sz="2000" b="1" dirty="0" smtClean="0"/>
              <a:t>remain largely in their own traditions</a:t>
            </a:r>
            <a:r>
              <a:rPr lang="en-GB" sz="2000" dirty="0" smtClean="0"/>
              <a:t> </a:t>
            </a:r>
          </a:p>
          <a:p>
            <a:r>
              <a:rPr lang="en-GB" sz="2000" b="1" dirty="0" smtClean="0"/>
              <a:t>EWCs  more confident</a:t>
            </a:r>
            <a:r>
              <a:rPr lang="en-GB" sz="2000" dirty="0" smtClean="0"/>
              <a:t>, increasingly even considering legal action to enforce new rights, </a:t>
            </a:r>
          </a:p>
          <a:p>
            <a:r>
              <a:rPr lang="en-GB" sz="2000" b="1" dirty="0" smtClean="0"/>
              <a:t>EWC taken more seriously </a:t>
            </a:r>
            <a:r>
              <a:rPr lang="en-GB" sz="2000" dirty="0" smtClean="0"/>
              <a:t>as means to bridge gaps between worker participation in different countries. </a:t>
            </a:r>
          </a:p>
          <a:p>
            <a:r>
              <a:rPr lang="en-GB" sz="2000" b="1" dirty="0" smtClean="0"/>
              <a:t>Whether new rights are being used or whether existing weaknesses persist depends on individual EWCs:</a:t>
            </a:r>
          </a:p>
          <a:p>
            <a:pPr lvl="1"/>
            <a:r>
              <a:rPr lang="en-GB" sz="1800" dirty="0" smtClean="0"/>
              <a:t>EWC are flooded with information which is often irrelevant to their task as employee representatives </a:t>
            </a:r>
          </a:p>
          <a:p>
            <a:pPr lvl="1"/>
            <a:r>
              <a:rPr lang="en-GB" sz="1800" dirty="0" smtClean="0"/>
              <a:t>EWCs as extension of (dominant) national industrial relations culture and practice </a:t>
            </a:r>
          </a:p>
          <a:p>
            <a:pPr lvl="1"/>
            <a:r>
              <a:rPr lang="en-GB" sz="1800" dirty="0" smtClean="0"/>
              <a:t>Working conditions for EWCs are still insufficient and limit the emergence of a genuinely European and competent body   </a:t>
            </a:r>
            <a:endParaRPr lang="en-GB" sz="1800" dirty="0"/>
          </a:p>
          <a:p>
            <a:endParaRPr lang="en-GB" sz="2000" dirty="0"/>
          </a:p>
        </p:txBody>
      </p:sp>
    </p:spTree>
    <p:extLst>
      <p:ext uri="{BB962C8B-B14F-4D97-AF65-F5344CB8AC3E}">
        <p14:creationId xmlns:p14="http://schemas.microsoft.com/office/powerpoint/2010/main" val="3012566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136904" cy="648072"/>
          </a:xfrm>
        </p:spPr>
        <p:txBody>
          <a:bodyPr/>
          <a:lstStyle/>
          <a:p>
            <a:r>
              <a:rPr lang="en-GB" sz="2800" dirty="0" smtClean="0"/>
              <a:t>Challenges </a:t>
            </a:r>
            <a:r>
              <a:rPr lang="en-GB" sz="2800" dirty="0"/>
              <a:t>for trade unions </a:t>
            </a:r>
            <a:br>
              <a:rPr lang="en-GB" sz="2800" dirty="0"/>
            </a:br>
            <a:endParaRPr lang="de-DE"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17</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395536" y="1268760"/>
            <a:ext cx="8136904" cy="5328592"/>
          </a:xfrm>
        </p:spPr>
        <p:txBody>
          <a:bodyPr/>
          <a:lstStyle/>
          <a:p>
            <a:pPr marL="342900" lvl="1" indent="-342900">
              <a:buClr>
                <a:schemeClr val="hlink"/>
              </a:buClr>
            </a:pPr>
            <a:r>
              <a:rPr lang="en-GB" sz="1800" b="1" dirty="0" smtClean="0"/>
              <a:t>Actively develop articulation of information and consultation processes between national and European levels </a:t>
            </a:r>
          </a:p>
          <a:p>
            <a:pPr lvl="1"/>
            <a:r>
              <a:rPr lang="en-GB" sz="1800" dirty="0" smtClean="0"/>
              <a:t>making better use of information and opportunities to join forces and agree common strategies </a:t>
            </a:r>
          </a:p>
          <a:p>
            <a:pPr lvl="1"/>
            <a:r>
              <a:rPr lang="en-GB" sz="1800" dirty="0" smtClean="0"/>
              <a:t>It is not a zero-sum game...</a:t>
            </a:r>
          </a:p>
          <a:p>
            <a:pPr marL="342900" lvl="1" indent="-342900">
              <a:buClr>
                <a:schemeClr val="hlink"/>
              </a:buClr>
            </a:pPr>
            <a:r>
              <a:rPr lang="en-GB" sz="1800" b="1" dirty="0" smtClean="0"/>
              <a:t>Use new rights </a:t>
            </a:r>
          </a:p>
          <a:p>
            <a:pPr lvl="1"/>
            <a:r>
              <a:rPr lang="en-GB" sz="1800" dirty="0" smtClean="0"/>
              <a:t>information and consultation </a:t>
            </a:r>
          </a:p>
          <a:p>
            <a:pPr lvl="1"/>
            <a:r>
              <a:rPr lang="en-GB" sz="1800" dirty="0" smtClean="0"/>
              <a:t>insist on transnational competence of EWCs in line with new directive</a:t>
            </a:r>
          </a:p>
          <a:p>
            <a:pPr lvl="1"/>
            <a:r>
              <a:rPr lang="en-GB" sz="1800" dirty="0" smtClean="0"/>
              <a:t>Insist on relevant management counterpart, meaningful consultation</a:t>
            </a:r>
          </a:p>
          <a:p>
            <a:pPr lvl="1"/>
            <a:r>
              <a:rPr lang="en-GB" sz="1800" dirty="0" smtClean="0"/>
              <a:t>improved definitions can help EWC to ensure that their rights are upheld and respected </a:t>
            </a:r>
          </a:p>
          <a:p>
            <a:pPr lvl="1"/>
            <a:r>
              <a:rPr lang="en-GB" sz="1800" dirty="0" smtClean="0"/>
              <a:t>Right to training and “means necessary”</a:t>
            </a:r>
          </a:p>
          <a:p>
            <a:pPr marL="1200150" lvl="3" indent="-342900"/>
            <a:r>
              <a:rPr lang="en-GB" dirty="0" smtClean="0"/>
              <a:t>develop offers, support EWCs in developing their own tailor-made approaches and work programmes  on specific issues </a:t>
            </a:r>
          </a:p>
          <a:p>
            <a:pPr marL="342900" lvl="1" indent="-342900">
              <a:buClr>
                <a:schemeClr val="hlink"/>
              </a:buClr>
            </a:pPr>
            <a:r>
              <a:rPr lang="en-GB" sz="1800" b="1" dirty="0" smtClean="0"/>
              <a:t>Further improve support and coordination: </a:t>
            </a:r>
          </a:p>
          <a:p>
            <a:pPr lvl="1"/>
            <a:r>
              <a:rPr lang="en-GB" sz="1800" dirty="0" smtClean="0"/>
              <a:t>among trade unions represented in the company and the EWC, within EWCs, between EWCs </a:t>
            </a:r>
          </a:p>
          <a:p>
            <a:endParaRPr lang="en-GB" dirty="0" smtClean="0"/>
          </a:p>
          <a:p>
            <a:pPr lvl="1">
              <a:buNone/>
            </a:pPr>
            <a:endParaRPr lang="en-GB" sz="1800" dirty="0" smtClean="0"/>
          </a:p>
          <a:p>
            <a:pPr marL="0" indent="0">
              <a:buNone/>
            </a:pPr>
            <a:endParaRPr lang="en-GB" sz="1800" dirty="0"/>
          </a:p>
        </p:txBody>
      </p:sp>
    </p:spTree>
    <p:extLst>
      <p:ext uri="{BB962C8B-B14F-4D97-AF65-F5344CB8AC3E}">
        <p14:creationId xmlns:p14="http://schemas.microsoft.com/office/powerpoint/2010/main" val="865953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7848872" cy="540000"/>
          </a:xfrm>
        </p:spPr>
        <p:txBody>
          <a:bodyPr/>
          <a:lstStyle/>
          <a:p>
            <a:r>
              <a:rPr lang="de-DE" sz="3600" b="1" dirty="0" err="1" smtClean="0"/>
              <a:t>Some</a:t>
            </a:r>
            <a:r>
              <a:rPr lang="de-DE" sz="3600" b="1" dirty="0" smtClean="0"/>
              <a:t> </a:t>
            </a:r>
            <a:r>
              <a:rPr lang="de-DE" sz="3600" b="1" dirty="0" err="1" smtClean="0"/>
              <a:t>Questions</a:t>
            </a:r>
            <a:r>
              <a:rPr lang="de-DE" sz="3600" b="1" dirty="0" smtClean="0"/>
              <a:t> </a:t>
            </a:r>
            <a:r>
              <a:rPr lang="de-DE" sz="3600" b="1" dirty="0" err="1" smtClean="0"/>
              <a:t>for</a:t>
            </a:r>
            <a:r>
              <a:rPr lang="de-DE" sz="3600" b="1" dirty="0" smtClean="0"/>
              <a:t> </a:t>
            </a:r>
            <a:r>
              <a:rPr lang="de-DE" sz="3600" b="1" dirty="0" err="1" smtClean="0"/>
              <a:t>Discussion</a:t>
            </a:r>
            <a:r>
              <a:rPr lang="de-DE" sz="3600" b="1" dirty="0" smtClean="0"/>
              <a:t>…</a:t>
            </a:r>
            <a:endParaRPr lang="de-DE" sz="36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18</a:t>
            </a:fld>
            <a:endParaRPr lang="de-DE" dirty="0">
              <a:solidFill>
                <a:schemeClr val="tx1"/>
              </a:solidFill>
            </a:endParaRPr>
          </a:p>
        </p:txBody>
      </p:sp>
      <p:sp>
        <p:nvSpPr>
          <p:cNvPr id="4" name="Fußzeilenplatzhalter 3"/>
          <p:cNvSpPr>
            <a:spLocks noGrp="1"/>
          </p:cNvSpPr>
          <p:nvPr>
            <p:ph type="ftr" sz="quarter" idx="11"/>
          </p:nvPr>
        </p:nvSpPr>
        <p:spPr/>
        <p:txBody>
          <a:bodyPr/>
          <a:lstStyle/>
          <a:p>
            <a:r>
              <a:rPr lang="de-DE" smtClean="0"/>
              <a:t>ETUC EWC Conference, October 2012</a:t>
            </a:r>
            <a:endParaRPr lang="de-DE" dirty="0"/>
          </a:p>
        </p:txBody>
      </p:sp>
      <p:sp>
        <p:nvSpPr>
          <p:cNvPr id="5" name="Textplatzhalter 4"/>
          <p:cNvSpPr>
            <a:spLocks noGrp="1"/>
          </p:cNvSpPr>
          <p:nvPr>
            <p:ph type="body" sz="quarter" idx="12"/>
          </p:nvPr>
        </p:nvSpPr>
        <p:spPr>
          <a:xfrm>
            <a:off x="395536" y="1484784"/>
            <a:ext cx="7992888" cy="4608512"/>
          </a:xfrm>
        </p:spPr>
        <p:txBody>
          <a:bodyPr/>
          <a:lstStyle/>
          <a:p>
            <a:r>
              <a:rPr lang="en-US" dirty="0" smtClean="0"/>
              <a:t>What other experiences are there in other sectors with negotiations/renegotiations under the Recast EWC Directive</a:t>
            </a:r>
          </a:p>
          <a:p>
            <a:endParaRPr lang="en-US" dirty="0" smtClean="0"/>
          </a:p>
          <a:p>
            <a:r>
              <a:rPr lang="en-US" dirty="0" smtClean="0"/>
              <a:t>How do EWCs perceive the impact of the new rules and definitions in the Recast Directive?</a:t>
            </a:r>
          </a:p>
          <a:p>
            <a:endParaRPr lang="en-US" dirty="0" smtClean="0"/>
          </a:p>
          <a:p>
            <a:r>
              <a:rPr lang="en-US" dirty="0" smtClean="0"/>
              <a:t>Why do Article 13 EWCs seem reluctant to invoke the right to new negotiations under the Recast Art 13? </a:t>
            </a:r>
          </a:p>
          <a:p>
            <a:endParaRPr lang="en-US" dirty="0"/>
          </a:p>
        </p:txBody>
      </p:sp>
      <p:sp>
        <p:nvSpPr>
          <p:cNvPr id="6" name="Datumsplatzhalter 5"/>
          <p:cNvSpPr>
            <a:spLocks noGrp="1"/>
          </p:cNvSpPr>
          <p:nvPr>
            <p:ph type="dt" sz="half" idx="13"/>
          </p:nvPr>
        </p:nvSpPr>
        <p:spPr/>
        <p:txBody>
          <a:bodyPr/>
          <a:lstStyle/>
          <a:p>
            <a:r>
              <a:rPr lang="en-US" smtClean="0"/>
              <a:t> Aline Hoffmann, ETUI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8D817B"/>
                </a:solidFill>
              </a:rPr>
              <a:t>R. Jagodzinski © etui (2012)</a:t>
            </a:r>
            <a:endParaRPr lang="en-GB" smtClean="0">
              <a:solidFill>
                <a:srgbClr val="8D817B"/>
              </a:solidFill>
            </a:endParaRPr>
          </a:p>
        </p:txBody>
      </p:sp>
      <p:sp>
        <p:nvSpPr>
          <p:cNvPr id="9219" name="Rectangle 2"/>
          <p:cNvSpPr>
            <a:spLocks noGrp="1" noChangeArrowheads="1"/>
          </p:cNvSpPr>
          <p:nvPr>
            <p:ph type="title"/>
          </p:nvPr>
        </p:nvSpPr>
        <p:spPr>
          <a:solidFill>
            <a:schemeClr val="accent2"/>
          </a:solidFill>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eaLnBrk="1" hangingPunct="1"/>
            <a:r>
              <a:rPr lang="en-GB" smtClean="0"/>
              <a:t>EWC bodies currently active, by category of employment in EEA</a:t>
            </a:r>
          </a:p>
        </p:txBody>
      </p:sp>
      <p:pic>
        <p:nvPicPr>
          <p:cNvPr id="9220" name="Picture 5"/>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39725" y="1484313"/>
            <a:ext cx="8104188" cy="4392612"/>
          </a:xfrm>
          <a:noFill/>
          <a:extLst>
            <a:ext uri="{909E8E84-426E-40DD-AFC4-6F175D3DCCD1}">
              <a14:hiddenFill xmlns:a14="http://schemas.microsoft.com/office/drawing/2010/main">
                <a:solidFill>
                  <a:srgbClr val="AAD3F1">
                    <a:alpha val="25098"/>
                  </a:srgbClr>
                </a:solidFill>
              </a14:hiddenFill>
            </a:ext>
            <a:ext uri="{91240B29-F687-4F45-9708-019B960494DF}">
              <a14:hiddenLine xmlns:a14="http://schemas.microsoft.com/office/drawing/2010/main" w="3175" cap="flat" cmpd="sng">
                <a:solidFill>
                  <a:srgbClr val="60A9D6"/>
                </a:solidFill>
                <a:prstDash val="solid"/>
                <a:miter lim="800000"/>
                <a:headEnd/>
                <a:tailEnd/>
              </a14:hiddenLine>
            </a:ext>
          </a:extLst>
        </p:spPr>
      </p:pic>
      <p:sp>
        <p:nvSpPr>
          <p:cNvPr id="2" name="Footer Placeholder 1"/>
          <p:cNvSpPr>
            <a:spLocks noGrp="1"/>
          </p:cNvSpPr>
          <p:nvPr>
            <p:ph type="ftr" sz="quarter" idx="11"/>
          </p:nvPr>
        </p:nvSpPr>
        <p:spPr/>
        <p:txBody>
          <a:bodyPr/>
          <a:lstStyle/>
          <a:p>
            <a:r>
              <a:rPr lang="en-GB" smtClean="0"/>
              <a:t>Informia II final conference: EWCs as an opportunity for I&amp;C rights</a:t>
            </a:r>
            <a:endParaRPr lang="en-GB"/>
          </a:p>
        </p:txBody>
      </p:sp>
      <p:sp>
        <p:nvSpPr>
          <p:cNvPr id="3" name="Slide Number Placeholder 2"/>
          <p:cNvSpPr>
            <a:spLocks noGrp="1"/>
          </p:cNvSpPr>
          <p:nvPr>
            <p:ph type="sldNum" sz="quarter" idx="12"/>
          </p:nvPr>
        </p:nvSpPr>
        <p:spPr/>
        <p:txBody>
          <a:bodyPr/>
          <a:lstStyle/>
          <a:p>
            <a:fld id="{409192BB-8319-405A-B866-D8B8F0EB58FE}" type="slidenum">
              <a:rPr lang="en-GB" smtClean="0"/>
              <a:pPr/>
              <a:t>19</a:t>
            </a:fld>
            <a:endParaRPr lang="en-GB"/>
          </a:p>
        </p:txBody>
      </p:sp>
    </p:spTree>
    <p:extLst>
      <p:ext uri="{BB962C8B-B14F-4D97-AF65-F5344CB8AC3E}">
        <p14:creationId xmlns:p14="http://schemas.microsoft.com/office/powerpoint/2010/main" val="4145883276"/>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136904" cy="540000"/>
          </a:xfrm>
        </p:spPr>
        <p:txBody>
          <a:bodyPr/>
          <a:lstStyle/>
          <a:p>
            <a:r>
              <a:rPr lang="de-DE" sz="4000" b="1" dirty="0" err="1" smtClean="0"/>
              <a:t>Overview</a:t>
            </a:r>
            <a:endParaRPr lang="de-DE" sz="40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2</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467544" y="1412776"/>
            <a:ext cx="7920880" cy="4824536"/>
          </a:xfrm>
        </p:spPr>
        <p:txBody>
          <a:bodyPr/>
          <a:lstStyle/>
          <a:p>
            <a:pPr marL="457200" indent="-457200">
              <a:buAutoNum type="arabicPeriod"/>
            </a:pPr>
            <a:r>
              <a:rPr lang="en-US" dirty="0" smtClean="0"/>
              <a:t>A new wave of EWC negotiations </a:t>
            </a:r>
          </a:p>
          <a:p>
            <a:pPr marL="457200" indent="-457200">
              <a:buAutoNum type="arabicPeriod"/>
            </a:pPr>
            <a:r>
              <a:rPr lang="en-US" dirty="0" smtClean="0"/>
              <a:t>First observable trends in new negotiations</a:t>
            </a:r>
          </a:p>
          <a:p>
            <a:pPr marL="857250" lvl="1" indent="-457200"/>
            <a:r>
              <a:rPr lang="en-US" sz="1800" dirty="0" smtClean="0"/>
              <a:t>Especially new tendency towards EWCs according to the default provisions</a:t>
            </a:r>
          </a:p>
          <a:p>
            <a:pPr marL="457200" indent="-457200">
              <a:buAutoNum type="arabicPeriod"/>
            </a:pPr>
            <a:r>
              <a:rPr lang="en-US" dirty="0" smtClean="0"/>
              <a:t>General trends in new EWC Agreements</a:t>
            </a:r>
          </a:p>
          <a:p>
            <a:pPr marL="457200" indent="-457200">
              <a:buAutoNum type="arabicPeriod"/>
            </a:pPr>
            <a:r>
              <a:rPr lang="en-US" dirty="0" smtClean="0"/>
              <a:t>Renegotiation of EWC Agreements under the  Recast Directive</a:t>
            </a:r>
          </a:p>
          <a:p>
            <a:pPr marL="857250" lvl="1" indent="-457200"/>
            <a:r>
              <a:rPr lang="en-US" sz="1800" dirty="0" smtClean="0"/>
              <a:t>Implementing the provisions of Article 13 (new) on substantial structural change—some examples</a:t>
            </a:r>
          </a:p>
          <a:p>
            <a:pPr marL="457200" indent="-457200">
              <a:buAutoNum type="arabicPeriod"/>
            </a:pPr>
            <a:r>
              <a:rPr lang="en-US" dirty="0" smtClean="0"/>
              <a:t>Effects of the Recast EWC Directive on existing EWCs</a:t>
            </a:r>
          </a:p>
          <a:p>
            <a:pPr marL="457200" indent="-457200">
              <a:buAutoNum type="arabicPeriod"/>
            </a:pPr>
            <a:r>
              <a:rPr lang="en-US" dirty="0" smtClean="0"/>
              <a:t>Challenges for trade unions</a:t>
            </a:r>
          </a:p>
          <a:p>
            <a:pPr marL="457200" indent="-457200">
              <a:buAutoNum type="arabicPeriod"/>
            </a:pPr>
            <a:r>
              <a:rPr lang="en-US" dirty="0" smtClean="0"/>
              <a:t>Questions for discussion</a:t>
            </a:r>
          </a:p>
          <a:p>
            <a:pPr marL="857250" lvl="1" indent="-457200">
              <a:buAutoNum type="arabicPeriod"/>
            </a:pPr>
            <a:endParaRPr lang="de-DE" dirty="0" smtClean="0"/>
          </a:p>
          <a:p>
            <a:pPr marL="857250" lvl="1" indent="-457200">
              <a:buNone/>
            </a:pPr>
            <a:endParaRPr lang="de-DE" dirty="0" smtClean="0"/>
          </a:p>
          <a:p>
            <a:pPr marL="457200" indent="-457200">
              <a:buAutoNum type="arabicPeriod"/>
            </a:pP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8D817B"/>
                </a:solidFill>
              </a:rPr>
              <a:t>R. Jagodzinski © etui (2012)</a:t>
            </a:r>
            <a:endParaRPr lang="en-GB" smtClean="0">
              <a:solidFill>
                <a:srgbClr val="8D817B"/>
              </a:solidFill>
            </a:endParaRPr>
          </a:p>
        </p:txBody>
      </p:sp>
      <p:sp>
        <p:nvSpPr>
          <p:cNvPr id="10243" name="Rectangle 2"/>
          <p:cNvSpPr>
            <a:spLocks noGrp="1" noChangeArrowheads="1"/>
          </p:cNvSpPr>
          <p:nvPr>
            <p:ph type="title"/>
          </p:nvPr>
        </p:nvSpPr>
        <p:spPr>
          <a:xfrm>
            <a:off x="323850" y="323849"/>
            <a:ext cx="8348663" cy="1160935"/>
          </a:xfrm>
          <a:solidFill>
            <a:schemeClr val="accent2"/>
          </a:solidFill>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GB" dirty="0" smtClean="0"/>
              <a:t>EWC bodies currently active, by category of </a:t>
            </a:r>
            <a:br>
              <a:rPr lang="en-GB" dirty="0" smtClean="0"/>
            </a:br>
            <a:r>
              <a:rPr lang="en-GB" dirty="0" smtClean="0"/>
              <a:t>internationalisation</a:t>
            </a:r>
            <a:br>
              <a:rPr lang="en-GB" dirty="0" smtClean="0"/>
            </a:br>
            <a:r>
              <a:rPr lang="en-GB" dirty="0">
                <a:latin typeface="Foundry Journal Book" pitchFamily="50" charset="0"/>
              </a:rPr>
              <a:t>(number of EEA countries in which the companies have operations)</a:t>
            </a:r>
            <a:br>
              <a:rPr lang="en-GB" dirty="0">
                <a:latin typeface="Foundry Journal Book" pitchFamily="50" charset="0"/>
              </a:rPr>
            </a:br>
            <a:endParaRPr lang="en-GB" dirty="0" smtClean="0"/>
          </a:p>
        </p:txBody>
      </p:sp>
      <p:pic>
        <p:nvPicPr>
          <p:cNvPr id="10245" name="Picture 6"/>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39725" y="1484313"/>
            <a:ext cx="7977188" cy="4322762"/>
          </a:xfrm>
          <a:noFill/>
          <a:extLst>
            <a:ext uri="{909E8E84-426E-40DD-AFC4-6F175D3DCCD1}">
              <a14:hiddenFill xmlns:a14="http://schemas.microsoft.com/office/drawing/2010/main">
                <a:solidFill>
                  <a:srgbClr val="AAD3F1">
                    <a:alpha val="25098"/>
                  </a:srgbClr>
                </a:solidFill>
              </a14:hiddenFill>
            </a:ext>
            <a:ext uri="{91240B29-F687-4F45-9708-019B960494DF}">
              <a14:hiddenLine xmlns:a14="http://schemas.microsoft.com/office/drawing/2010/main" w="3175" cap="flat" cmpd="sng">
                <a:solidFill>
                  <a:srgbClr val="60A9D6"/>
                </a:solidFill>
                <a:prstDash val="solid"/>
                <a:miter lim="800000"/>
                <a:headEnd/>
                <a:tailEnd/>
              </a14:hiddenLine>
            </a:ext>
          </a:extLst>
        </p:spPr>
      </p:pic>
      <p:sp>
        <p:nvSpPr>
          <p:cNvPr id="2" name="Footer Placeholder 1"/>
          <p:cNvSpPr>
            <a:spLocks noGrp="1"/>
          </p:cNvSpPr>
          <p:nvPr>
            <p:ph type="ftr" sz="quarter" idx="11"/>
          </p:nvPr>
        </p:nvSpPr>
        <p:spPr/>
        <p:txBody>
          <a:bodyPr/>
          <a:lstStyle/>
          <a:p>
            <a:r>
              <a:rPr lang="en-GB" smtClean="0"/>
              <a:t>Informia II final conference: EWCs as an opportunity for I&amp;C rights</a:t>
            </a:r>
            <a:endParaRPr lang="en-GB"/>
          </a:p>
        </p:txBody>
      </p:sp>
      <p:sp>
        <p:nvSpPr>
          <p:cNvPr id="3" name="Slide Number Placeholder 2"/>
          <p:cNvSpPr>
            <a:spLocks noGrp="1"/>
          </p:cNvSpPr>
          <p:nvPr>
            <p:ph type="sldNum" sz="quarter" idx="12"/>
          </p:nvPr>
        </p:nvSpPr>
        <p:spPr/>
        <p:txBody>
          <a:bodyPr/>
          <a:lstStyle/>
          <a:p>
            <a:fld id="{409192BB-8319-405A-B866-D8B8F0EB58FE}" type="slidenum">
              <a:rPr lang="en-GB" smtClean="0"/>
              <a:pPr/>
              <a:t>20</a:t>
            </a:fld>
            <a:endParaRPr lang="en-GB"/>
          </a:p>
        </p:txBody>
      </p:sp>
    </p:spTree>
    <p:extLst>
      <p:ext uri="{BB962C8B-B14F-4D97-AF65-F5344CB8AC3E}">
        <p14:creationId xmlns:p14="http://schemas.microsoft.com/office/powerpoint/2010/main" val="3905819288"/>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620688"/>
            <a:ext cx="8280920" cy="540000"/>
          </a:xfrm>
        </p:spPr>
        <p:txBody>
          <a:bodyPr/>
          <a:lstStyle/>
          <a:p>
            <a:r>
              <a:rPr lang="de-DE" dirty="0" smtClean="0"/>
              <a:t>EWC </a:t>
            </a:r>
            <a:r>
              <a:rPr lang="en-US" dirty="0" smtClean="0"/>
              <a:t>Negotiations occur in waves</a:t>
            </a:r>
            <a:endParaRPr lang="en-US" sz="1400"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3</a:t>
            </a:fld>
            <a:endParaRPr lang="de-DE">
              <a:solidFill>
                <a:schemeClr val="tx1"/>
              </a:solidFill>
            </a:endParaRPr>
          </a:p>
        </p:txBody>
      </p:sp>
      <p:sp>
        <p:nvSpPr>
          <p:cNvPr id="4" name="Fußzeilenplatzhalter 3"/>
          <p:cNvSpPr>
            <a:spLocks noGrp="1"/>
          </p:cNvSpPr>
          <p:nvPr>
            <p:ph type="ftr" sz="quarter" idx="11"/>
          </p:nvPr>
        </p:nvSpPr>
        <p:spPr/>
        <p:txBody>
          <a:bodyPr/>
          <a:lstStyle/>
          <a:p>
            <a:r>
              <a:rPr lang="de-DE" smtClean="0"/>
              <a:t>Fußzeilentext hier eingeben</a:t>
            </a:r>
            <a:endParaRPr lang="de-DE"/>
          </a:p>
        </p:txBody>
      </p:sp>
      <p:sp>
        <p:nvSpPr>
          <p:cNvPr id="5" name="Textplatzhalter 4"/>
          <p:cNvSpPr>
            <a:spLocks noGrp="1"/>
          </p:cNvSpPr>
          <p:nvPr>
            <p:ph type="body" sz="quarter" idx="12"/>
          </p:nvPr>
        </p:nvSpPr>
        <p:spPr>
          <a:xfrm>
            <a:off x="251520" y="1412776"/>
            <a:ext cx="8424886" cy="4896544"/>
          </a:xfrm>
        </p:spPr>
        <p:txBody>
          <a:bodyPr/>
          <a:lstStyle/>
          <a:p>
            <a:r>
              <a:rPr lang="en-GB" sz="1800" b="1" dirty="0" smtClean="0"/>
              <a:t>First big wave</a:t>
            </a:r>
            <a:r>
              <a:rPr lang="en-GB" sz="1800" dirty="0" smtClean="0"/>
              <a:t> of EWC negotiations until 1996 (Pre-directive agreements) </a:t>
            </a:r>
          </a:p>
          <a:p>
            <a:r>
              <a:rPr lang="en-GB" sz="1800" b="1" dirty="0" smtClean="0"/>
              <a:t>Second wave</a:t>
            </a:r>
            <a:r>
              <a:rPr lang="en-GB" sz="1800" dirty="0" smtClean="0"/>
              <a:t> between 1996 and 2000 (first Article 6 Agreements)</a:t>
            </a:r>
          </a:p>
          <a:p>
            <a:r>
              <a:rPr lang="en-GB" sz="1800" b="1" dirty="0" smtClean="0"/>
              <a:t>Third wave </a:t>
            </a:r>
            <a:r>
              <a:rPr lang="en-GB" sz="1800" dirty="0" smtClean="0"/>
              <a:t>, although smaller since 2006: </a:t>
            </a:r>
          </a:p>
          <a:p>
            <a:pPr lvl="1"/>
            <a:r>
              <a:rPr lang="en-GB" sz="1800" dirty="0" smtClean="0"/>
              <a:t>In medium-sized companies,  (2000 – 10000 employees)</a:t>
            </a:r>
          </a:p>
          <a:p>
            <a:pPr lvl="1"/>
            <a:r>
              <a:rPr lang="en-GB" sz="1800" dirty="0" smtClean="0"/>
              <a:t>Different company culture in SMEs</a:t>
            </a:r>
          </a:p>
          <a:p>
            <a:pPr lvl="1"/>
            <a:r>
              <a:rPr lang="en-GB" sz="1800" dirty="0" smtClean="0"/>
              <a:t>More motivation required from trade unions to encourage the launch of negotiations. </a:t>
            </a:r>
          </a:p>
          <a:p>
            <a:r>
              <a:rPr lang="en-GB" sz="1800" dirty="0" smtClean="0"/>
              <a:t>In remaining companies without EWCs, </a:t>
            </a:r>
            <a:r>
              <a:rPr lang="en-GB" sz="1800" b="1" dirty="0" smtClean="0"/>
              <a:t>hesitation </a:t>
            </a:r>
            <a:r>
              <a:rPr lang="en-GB" sz="1800" dirty="0" smtClean="0"/>
              <a:t>among employee representatives and unions due to  </a:t>
            </a:r>
          </a:p>
          <a:p>
            <a:pPr lvl="1"/>
            <a:r>
              <a:rPr lang="en-GB" sz="1800" dirty="0" smtClean="0"/>
              <a:t>Expected conflicts with employer </a:t>
            </a:r>
          </a:p>
          <a:p>
            <a:pPr lvl="1"/>
            <a:r>
              <a:rPr lang="en-GB" sz="1800" dirty="0" smtClean="0"/>
              <a:t>Company culture which tends less to formalised agreements</a:t>
            </a:r>
          </a:p>
          <a:p>
            <a:pPr lvl="1"/>
            <a:r>
              <a:rPr lang="en-GB" sz="1800" dirty="0" smtClean="0"/>
              <a:t>Complex structure of companies, often with HQ outside of Europe </a:t>
            </a:r>
          </a:p>
          <a:p>
            <a:pPr lvl="1"/>
            <a:r>
              <a:rPr lang="en-GB" sz="1800" dirty="0" smtClean="0"/>
              <a:t>From 2008 onwards: expected new EWC legislation</a:t>
            </a:r>
            <a:br>
              <a:rPr lang="en-GB" sz="1800" dirty="0" smtClean="0"/>
            </a:br>
            <a:endParaRPr lang="en-GB" sz="1800" dirty="0" smtClean="0"/>
          </a:p>
          <a:p>
            <a:r>
              <a:rPr lang="en-GB" sz="1800" b="1" dirty="0" smtClean="0"/>
              <a:t>Since 2011 many new negotiations launched </a:t>
            </a:r>
            <a:r>
              <a:rPr lang="en-GB" sz="1800" b="1" dirty="0" smtClean="0">
                <a:sym typeface="Wingdings" pitchFamily="2" charset="2"/>
              </a:rPr>
              <a:t> a new wave</a:t>
            </a:r>
            <a:endParaRPr lang="en-GB" sz="1800" b="1" dirty="0" smtClean="0"/>
          </a:p>
          <a:p>
            <a:pPr marL="0" indent="0">
              <a:buNone/>
            </a:pPr>
            <a:endParaRPr lang="en-GB" dirty="0"/>
          </a:p>
        </p:txBody>
      </p:sp>
    </p:spTree>
    <p:extLst>
      <p:ext uri="{BB962C8B-B14F-4D97-AF65-F5344CB8AC3E}">
        <p14:creationId xmlns:p14="http://schemas.microsoft.com/office/powerpoint/2010/main" val="1305894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32656"/>
            <a:ext cx="8280920" cy="540000"/>
          </a:xfrm>
        </p:spPr>
        <p:txBody>
          <a:bodyPr/>
          <a:lstStyle/>
          <a:p>
            <a:r>
              <a:rPr lang="de-DE" sz="3600" b="1" dirty="0" smtClean="0"/>
              <a:t>New EWC </a:t>
            </a:r>
            <a:r>
              <a:rPr lang="de-DE" sz="3600" b="1" dirty="0" err="1" smtClean="0"/>
              <a:t>negotiations</a:t>
            </a:r>
            <a:r>
              <a:rPr lang="de-DE" sz="3600" b="1" dirty="0" smtClean="0"/>
              <a:t> </a:t>
            </a:r>
            <a:r>
              <a:rPr lang="de-DE" sz="3600" b="1" dirty="0" err="1" smtClean="0"/>
              <a:t>since</a:t>
            </a:r>
            <a:r>
              <a:rPr lang="de-DE" sz="3600" b="1" dirty="0" smtClean="0"/>
              <a:t> 2011</a:t>
            </a:r>
            <a:endParaRPr lang="de-DE" sz="36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4</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539552" y="980728"/>
            <a:ext cx="7776864" cy="5616624"/>
          </a:xfrm>
        </p:spPr>
        <p:txBody>
          <a:bodyPr/>
          <a:lstStyle/>
          <a:p>
            <a:r>
              <a:rPr lang="en-GB" sz="2000" b="1" dirty="0" smtClean="0"/>
              <a:t>Example German metalworking industry:</a:t>
            </a:r>
          </a:p>
          <a:p>
            <a:pPr lvl="1"/>
            <a:r>
              <a:rPr lang="en-GB" sz="2000" dirty="0" smtClean="0"/>
              <a:t>In German-based companies: 		18</a:t>
            </a:r>
          </a:p>
          <a:p>
            <a:pPr lvl="1"/>
            <a:r>
              <a:rPr lang="en-GB" sz="2000" dirty="0" smtClean="0"/>
              <a:t>In non-German companies</a:t>
            </a:r>
            <a:br>
              <a:rPr lang="en-GB" sz="2000" dirty="0" smtClean="0"/>
            </a:br>
            <a:r>
              <a:rPr lang="en-GB" sz="2000" dirty="0" smtClean="0"/>
              <a:t>with sites in Germany			30</a:t>
            </a:r>
          </a:p>
          <a:p>
            <a:pPr lvl="1"/>
            <a:r>
              <a:rPr lang="en-GB" sz="2000" dirty="0" smtClean="0"/>
              <a:t>New agreements signed since 2011: 	7</a:t>
            </a:r>
          </a:p>
          <a:p>
            <a:pPr lvl="1"/>
            <a:r>
              <a:rPr lang="en-GB" sz="2000" dirty="0" smtClean="0"/>
              <a:t>Initiatives from within and outside Germany </a:t>
            </a:r>
          </a:p>
          <a:p>
            <a:pPr lvl="1">
              <a:buNone/>
            </a:pPr>
            <a:endParaRPr lang="en-GB" sz="2000" dirty="0" smtClean="0"/>
          </a:p>
          <a:p>
            <a:r>
              <a:rPr lang="en-GB" sz="2000" b="1" dirty="0" smtClean="0"/>
              <a:t>Reasons given:</a:t>
            </a:r>
          </a:p>
          <a:p>
            <a:pPr lvl="1"/>
            <a:r>
              <a:rPr lang="en-GB" sz="2000" dirty="0" smtClean="0"/>
              <a:t>In the economic crisis: more and more coercive comparisons of sites, more frequent  transnational restructuring </a:t>
            </a:r>
          </a:p>
          <a:p>
            <a:pPr lvl="1"/>
            <a:r>
              <a:rPr lang="en-GB" sz="2000" dirty="0" smtClean="0"/>
              <a:t>Greater need for cross-border cooperation perceived amongst employee representatives </a:t>
            </a:r>
          </a:p>
          <a:p>
            <a:pPr lvl="1"/>
            <a:r>
              <a:rPr lang="en-GB" sz="2000" dirty="0" smtClean="0"/>
              <a:t>Impetus to formalise long-standing informal contacts in some companies  </a:t>
            </a:r>
          </a:p>
          <a:p>
            <a:pPr lvl="1"/>
            <a:r>
              <a:rPr lang="en-GB" sz="2000" dirty="0" smtClean="0"/>
              <a:t>The new EWC legislation offers better basis for cooperation </a:t>
            </a:r>
          </a:p>
          <a:p>
            <a:pPr lvl="1"/>
            <a:r>
              <a:rPr lang="en-GB" sz="2000" dirty="0" smtClean="0"/>
              <a:t>Backlog of impending negotiations during transposition period </a:t>
            </a:r>
          </a:p>
          <a:p>
            <a:endParaRPr lang="de-DE" sz="2000" dirty="0"/>
          </a:p>
        </p:txBody>
      </p:sp>
    </p:spTree>
    <p:extLst>
      <p:ext uri="{BB962C8B-B14F-4D97-AF65-F5344CB8AC3E}">
        <p14:creationId xmlns:p14="http://schemas.microsoft.com/office/powerpoint/2010/main" val="14014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04664"/>
            <a:ext cx="8280920" cy="540000"/>
          </a:xfrm>
        </p:spPr>
        <p:txBody>
          <a:bodyPr/>
          <a:lstStyle/>
          <a:p>
            <a:r>
              <a:rPr lang="de-DE" sz="3200" b="1" dirty="0" smtClean="0"/>
              <a:t> A new wave of EWC negotiations</a:t>
            </a:r>
            <a:endParaRPr lang="de-DE" sz="32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5</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611560" y="1052736"/>
            <a:ext cx="8208912" cy="5328592"/>
          </a:xfrm>
        </p:spPr>
        <p:txBody>
          <a:bodyPr/>
          <a:lstStyle/>
          <a:p>
            <a:r>
              <a:rPr lang="en-GB" sz="1800" dirty="0" smtClean="0"/>
              <a:t>Employee representatives and unions in smaller and „more difficult“ companies in some sectors are increasingly cooperating across borders</a:t>
            </a:r>
            <a:endParaRPr lang="en-GB" sz="1800" dirty="0" smtClean="0">
              <a:solidFill>
                <a:srgbClr val="00B0F0"/>
              </a:solidFill>
            </a:endParaRPr>
          </a:p>
          <a:p>
            <a:r>
              <a:rPr lang="en-GB" sz="1800" dirty="0" smtClean="0"/>
              <a:t>Current negotiations concentrated in companies which –for whatever reasons—have not set up an EWC in the past 15 years. Entails special challenges to trade unions</a:t>
            </a:r>
            <a:r>
              <a:rPr lang="en-GB" sz="1800" dirty="0" smtClean="0"/>
              <a:t>, </a:t>
            </a:r>
            <a:r>
              <a:rPr lang="en-GB" sz="1800" dirty="0" err="1" smtClean="0"/>
              <a:t>etc</a:t>
            </a:r>
            <a:r>
              <a:rPr lang="en-GB" sz="1800" dirty="0" smtClean="0"/>
              <a:t> </a:t>
            </a:r>
            <a:endParaRPr lang="en-GB" sz="1800" dirty="0" smtClean="0">
              <a:solidFill>
                <a:srgbClr val="00B0F0"/>
              </a:solidFill>
            </a:endParaRPr>
          </a:p>
          <a:p>
            <a:pPr lvl="1"/>
            <a:r>
              <a:rPr lang="en-GB" sz="1600" dirty="0" smtClean="0"/>
              <a:t>Highly complex </a:t>
            </a:r>
            <a:r>
              <a:rPr lang="en-GB" sz="1600" dirty="0" smtClean="0"/>
              <a:t>structures </a:t>
            </a:r>
            <a:r>
              <a:rPr lang="en-GB" sz="1600" dirty="0" smtClean="0"/>
              <a:t>don’t always “fit” well with conventional EWC standard structures and processes</a:t>
            </a:r>
          </a:p>
          <a:p>
            <a:pPr lvl="1"/>
            <a:r>
              <a:rPr lang="en-GB" sz="1600" dirty="0" smtClean="0"/>
              <a:t>Lack of contacts between sites even at national level in complex companies</a:t>
            </a:r>
          </a:p>
          <a:p>
            <a:pPr lvl="1"/>
            <a:r>
              <a:rPr lang="en-GB" sz="1600" dirty="0" smtClean="0"/>
              <a:t>Not always union presence everywhere </a:t>
            </a:r>
          </a:p>
          <a:p>
            <a:pPr lvl="1"/>
            <a:r>
              <a:rPr lang="en-GB" sz="1600" dirty="0" smtClean="0"/>
              <a:t>Not always perception of  relevant transnational interrelationships among employees</a:t>
            </a:r>
          </a:p>
          <a:p>
            <a:pPr lvl="1"/>
            <a:r>
              <a:rPr lang="en-GB" sz="1600" dirty="0" smtClean="0"/>
              <a:t>Management often strongly opposed</a:t>
            </a:r>
          </a:p>
          <a:p>
            <a:pPr lvl="1"/>
            <a:endParaRPr lang="en-GB" sz="1600" dirty="0" smtClean="0"/>
          </a:p>
          <a:p>
            <a:pPr marL="387350"/>
            <a:r>
              <a:rPr lang="en-GB" sz="1800" dirty="0" smtClean="0"/>
              <a:t>Content of new agreements is better due to significant improvements in recast Directive and effects of standards already set by EWC agreements in past years—continued and strong convergence</a:t>
            </a:r>
            <a:endParaRPr lang="en-GB" sz="1800" dirty="0" smtClean="0">
              <a:solidFill>
                <a:srgbClr val="00B0F0"/>
              </a:solidFill>
            </a:endParaRPr>
          </a:p>
          <a:p>
            <a:pPr marL="387350"/>
            <a:endParaRPr lang="de-DE" sz="1800" dirty="0"/>
          </a:p>
          <a:p>
            <a:endParaRPr lang="de-DE" sz="1800" dirty="0"/>
          </a:p>
        </p:txBody>
      </p:sp>
    </p:spTree>
    <p:extLst>
      <p:ext uri="{BB962C8B-B14F-4D97-AF65-F5344CB8AC3E}">
        <p14:creationId xmlns:p14="http://schemas.microsoft.com/office/powerpoint/2010/main" val="1121036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32656"/>
            <a:ext cx="8820472" cy="1008112"/>
          </a:xfrm>
        </p:spPr>
        <p:txBody>
          <a:bodyPr/>
          <a:lstStyle/>
          <a:p>
            <a:r>
              <a:rPr lang="de-DE" sz="3200" b="1" dirty="0" smtClean="0"/>
              <a:t>First trends in new negotiations: more EWCs according to subsidiary requirements</a:t>
            </a:r>
            <a:endParaRPr lang="de-DE" sz="32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6</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323528" y="1385392"/>
            <a:ext cx="8496894" cy="5472608"/>
          </a:xfrm>
        </p:spPr>
        <p:txBody>
          <a:bodyPr/>
          <a:lstStyle/>
          <a:p>
            <a:pPr marL="0" indent="0"/>
            <a:endParaRPr lang="en-GB" sz="1800" dirty="0" smtClean="0"/>
          </a:p>
          <a:p>
            <a:pPr marL="0" indent="0"/>
            <a:r>
              <a:rPr lang="en-GB" sz="2000" dirty="0" smtClean="0"/>
              <a:t>  </a:t>
            </a:r>
            <a:r>
              <a:rPr lang="en-GB" sz="2000" b="1" dirty="0" smtClean="0"/>
              <a:t>For example in the metal sector: </a:t>
            </a:r>
          </a:p>
          <a:p>
            <a:pPr marL="400050" lvl="1" indent="0"/>
            <a:r>
              <a:rPr lang="en-GB" sz="2000" dirty="0" smtClean="0"/>
              <a:t>at least four EWC on this basis in the last year alone, </a:t>
            </a:r>
          </a:p>
          <a:p>
            <a:pPr marL="400050" lvl="1" indent="0"/>
            <a:r>
              <a:rPr lang="en-GB" sz="2000" dirty="0" smtClean="0"/>
              <a:t>whereas until now there were only two in all in the metal sector and 12 in all sectors.</a:t>
            </a:r>
          </a:p>
          <a:p>
            <a:endParaRPr lang="en-GB" sz="2000" b="1" dirty="0" smtClean="0"/>
          </a:p>
          <a:p>
            <a:r>
              <a:rPr lang="en-GB" sz="2000" b="1" dirty="0" smtClean="0"/>
              <a:t>Why suddenly EWCs according to subsidiary requirements ? </a:t>
            </a:r>
          </a:p>
          <a:p>
            <a:pPr lvl="1"/>
            <a:r>
              <a:rPr lang="en-GB" sz="2000" dirty="0" smtClean="0"/>
              <a:t>Even if companies are not fundamentally opposed to EWC, parties shy away from costs of negotiations, especially if both parties  do not see much manoeuvre to negotiate beyond (or below) the fallback provisions. </a:t>
            </a:r>
          </a:p>
          <a:p>
            <a:pPr lvl="1"/>
            <a:r>
              <a:rPr lang="en-GB" sz="2000" dirty="0" smtClean="0"/>
              <a:t>In (most) other companies, in which an EWC according to the subsidiary requirements is the most likely outcome, it is because the companies are opposed to having an EWC, and drag out the negotiations </a:t>
            </a:r>
          </a:p>
          <a:p>
            <a:endParaRPr lang="de-DE" dirty="0" smtClean="0"/>
          </a:p>
          <a:p>
            <a:endParaRPr lang="de-DE" dirty="0" smtClean="0">
              <a:solidFill>
                <a:srgbClr val="00B0F0"/>
              </a:solidFill>
            </a:endParaRPr>
          </a:p>
        </p:txBody>
      </p:sp>
    </p:spTree>
    <p:extLst>
      <p:ext uri="{BB962C8B-B14F-4D97-AF65-F5344CB8AC3E}">
        <p14:creationId xmlns:p14="http://schemas.microsoft.com/office/powerpoint/2010/main" val="4142430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2928" cy="1152128"/>
          </a:xfrm>
        </p:spPr>
        <p:txBody>
          <a:bodyPr/>
          <a:lstStyle/>
          <a:p>
            <a:r>
              <a:rPr lang="en-GB" sz="3200" b="1" dirty="0" smtClean="0"/>
              <a:t>Increased tendency towards subsidiary requirements: a new situation for unions</a:t>
            </a:r>
            <a:endParaRPr lang="en-GB" sz="3200" b="1" dirty="0"/>
          </a:p>
        </p:txBody>
      </p:sp>
      <p:sp>
        <p:nvSpPr>
          <p:cNvPr id="3" name="Slide Number Placeholder 2"/>
          <p:cNvSpPr>
            <a:spLocks noGrp="1"/>
          </p:cNvSpPr>
          <p:nvPr>
            <p:ph type="sldNum" sz="quarter" idx="10"/>
          </p:nvPr>
        </p:nvSpPr>
        <p:spPr/>
        <p:txBody>
          <a:bodyPr/>
          <a:lstStyle/>
          <a:p>
            <a:fld id="{37D64997-12B8-4B92-8586-39D430AF88F2}" type="slidenum">
              <a:rPr lang="de-DE" smtClean="0"/>
              <a:pPr/>
              <a:t>7</a:t>
            </a:fld>
            <a:endParaRPr lang="de-DE" dirty="0">
              <a:solidFill>
                <a:schemeClr val="tx1"/>
              </a:solidFill>
            </a:endParaRPr>
          </a:p>
        </p:txBody>
      </p:sp>
      <p:sp>
        <p:nvSpPr>
          <p:cNvPr id="4" name="Footer Placeholder 3"/>
          <p:cNvSpPr>
            <a:spLocks noGrp="1"/>
          </p:cNvSpPr>
          <p:nvPr>
            <p:ph type="ftr" sz="quarter" idx="11"/>
          </p:nvPr>
        </p:nvSpPr>
        <p:spPr/>
        <p:txBody>
          <a:bodyPr/>
          <a:lstStyle/>
          <a:p>
            <a:r>
              <a:rPr lang="de-DE" smtClean="0"/>
              <a:t>ETUC EWC Conference, October 2012</a:t>
            </a:r>
            <a:endParaRPr lang="de-DE" dirty="0"/>
          </a:p>
        </p:txBody>
      </p:sp>
      <p:sp>
        <p:nvSpPr>
          <p:cNvPr id="5" name="Text Placeholder 4"/>
          <p:cNvSpPr>
            <a:spLocks noGrp="1"/>
          </p:cNvSpPr>
          <p:nvPr>
            <p:ph type="body" sz="quarter" idx="12"/>
          </p:nvPr>
        </p:nvSpPr>
        <p:spPr>
          <a:xfrm>
            <a:off x="395536" y="1700808"/>
            <a:ext cx="8532440" cy="4824536"/>
          </a:xfrm>
        </p:spPr>
        <p:txBody>
          <a:bodyPr/>
          <a:lstStyle/>
          <a:p>
            <a:r>
              <a:rPr lang="en-GB" sz="2000" b="1" dirty="0"/>
              <a:t>Other issues are now at the core of EWC negotiations:</a:t>
            </a:r>
            <a:r>
              <a:rPr lang="en-GB" sz="2000" dirty="0"/>
              <a:t> </a:t>
            </a:r>
            <a:endParaRPr lang="en-GB" sz="2000" dirty="0" smtClean="0"/>
          </a:p>
          <a:p>
            <a:pPr lvl="1"/>
            <a:r>
              <a:rPr lang="en-GB" sz="2000" dirty="0" smtClean="0"/>
              <a:t>Composition </a:t>
            </a:r>
          </a:p>
          <a:p>
            <a:pPr lvl="1"/>
            <a:r>
              <a:rPr lang="en-GB" sz="2000" dirty="0" smtClean="0"/>
              <a:t>Substructures </a:t>
            </a:r>
          </a:p>
          <a:p>
            <a:pPr lvl="1"/>
            <a:r>
              <a:rPr lang="en-GB" sz="2000" dirty="0" smtClean="0"/>
              <a:t>Articulation between levels</a:t>
            </a:r>
          </a:p>
          <a:p>
            <a:pPr lvl="1"/>
            <a:r>
              <a:rPr lang="en-GB" sz="2000" dirty="0" smtClean="0"/>
              <a:t>Processes to </a:t>
            </a:r>
            <a:r>
              <a:rPr lang="en-GB" sz="2000" dirty="0" err="1" smtClean="0"/>
              <a:t>operationalise</a:t>
            </a:r>
            <a:r>
              <a:rPr lang="en-GB" sz="2000" dirty="0" smtClean="0"/>
              <a:t> the exercise of rights</a:t>
            </a:r>
          </a:p>
          <a:p>
            <a:pPr lvl="1">
              <a:buNone/>
            </a:pPr>
            <a:r>
              <a:rPr lang="en-GB" sz="2000" dirty="0" smtClean="0">
                <a:sym typeface="Wingdings" pitchFamily="2" charset="2"/>
              </a:rPr>
              <a:t> </a:t>
            </a:r>
            <a:r>
              <a:rPr lang="en-GB" sz="2000" dirty="0" smtClean="0"/>
              <a:t> </a:t>
            </a:r>
            <a:r>
              <a:rPr lang="en-GB" sz="2000" dirty="0"/>
              <a:t>the </a:t>
            </a:r>
            <a:r>
              <a:rPr lang="en-GB" sz="2000" dirty="0" smtClean="0"/>
              <a:t>opportunity </a:t>
            </a:r>
            <a:r>
              <a:rPr lang="en-GB" sz="2000" dirty="0"/>
              <a:t>to make the EWC fit the company </a:t>
            </a:r>
            <a:r>
              <a:rPr lang="en-GB" sz="2000" dirty="0" smtClean="0"/>
              <a:t>and existing structures of workers’ representation better</a:t>
            </a:r>
            <a:br>
              <a:rPr lang="en-GB" sz="2000" dirty="0" smtClean="0"/>
            </a:br>
            <a:endParaRPr lang="en-GB" sz="2000" dirty="0"/>
          </a:p>
          <a:p>
            <a:r>
              <a:rPr lang="en-GB" sz="2000" dirty="0" smtClean="0"/>
              <a:t>Unions </a:t>
            </a:r>
            <a:r>
              <a:rPr lang="en-GB" sz="2000" dirty="0"/>
              <a:t>always </a:t>
            </a:r>
            <a:r>
              <a:rPr lang="en-GB" sz="2000" b="1" dirty="0"/>
              <a:t>valued </a:t>
            </a:r>
            <a:r>
              <a:rPr lang="en-GB" sz="2000" b="1" dirty="0" smtClean="0"/>
              <a:t>the </a:t>
            </a:r>
            <a:r>
              <a:rPr lang="en-GB" sz="2000" b="1" dirty="0"/>
              <a:t>negotiation process </a:t>
            </a:r>
            <a:r>
              <a:rPr lang="en-GB" sz="2000" dirty="0"/>
              <a:t>as such, as a way of fostering cross-border cooperation and  providing a firm foundation for the work of the later </a:t>
            </a:r>
            <a:r>
              <a:rPr lang="en-GB" sz="2000" dirty="0" smtClean="0"/>
              <a:t>EWC.</a:t>
            </a:r>
            <a:br>
              <a:rPr lang="en-GB" sz="2000" dirty="0" smtClean="0"/>
            </a:br>
            <a:endParaRPr lang="en-GB" sz="2000" dirty="0"/>
          </a:p>
          <a:p>
            <a:r>
              <a:rPr lang="en-GB" sz="2000" dirty="0" smtClean="0"/>
              <a:t>However, new </a:t>
            </a:r>
            <a:r>
              <a:rPr lang="en-GB" sz="2000" dirty="0"/>
              <a:t>legislation provides for a far </a:t>
            </a:r>
            <a:r>
              <a:rPr lang="en-GB" sz="2000" b="1" dirty="0"/>
              <a:t>more sound basis </a:t>
            </a:r>
            <a:r>
              <a:rPr lang="en-GB" sz="2000" dirty="0"/>
              <a:t>for future work than did the former EWC </a:t>
            </a:r>
            <a:r>
              <a:rPr lang="en-GB" sz="2000" dirty="0" smtClean="0"/>
              <a:t>Directive—but important gaps remain.</a:t>
            </a:r>
            <a:endParaRPr lang="en-GB" sz="2000" dirty="0"/>
          </a:p>
        </p:txBody>
      </p:sp>
      <p:sp>
        <p:nvSpPr>
          <p:cNvPr id="6" name="Date Placeholder 5"/>
          <p:cNvSpPr>
            <a:spLocks noGrp="1"/>
          </p:cNvSpPr>
          <p:nvPr>
            <p:ph type="dt" sz="half" idx="13"/>
          </p:nvPr>
        </p:nvSpPr>
        <p:spPr/>
        <p:txBody>
          <a:bodyPr/>
          <a:lstStyle/>
          <a:p>
            <a:r>
              <a:rPr lang="en-US" smtClean="0"/>
              <a:t> Aline Hoffmann, ETUI </a:t>
            </a:r>
            <a:endParaRPr lang="en-US" dirty="0"/>
          </a:p>
        </p:txBody>
      </p:sp>
    </p:spTree>
    <p:extLst>
      <p:ext uri="{BB962C8B-B14F-4D97-AF65-F5344CB8AC3E}">
        <p14:creationId xmlns:p14="http://schemas.microsoft.com/office/powerpoint/2010/main" val="3495405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32656"/>
            <a:ext cx="8496944" cy="540000"/>
          </a:xfrm>
        </p:spPr>
        <p:txBody>
          <a:bodyPr/>
          <a:lstStyle/>
          <a:p>
            <a:pPr lvl="1"/>
            <a:r>
              <a:rPr lang="en-US" sz="3200" b="1" dirty="0" smtClean="0"/>
              <a:t>Experience in current new negotiations</a:t>
            </a:r>
            <a:r>
              <a:rPr lang="de-DE" dirty="0" smtClean="0"/>
              <a:t/>
            </a:r>
            <a:br>
              <a:rPr lang="de-DE" dirty="0" smtClean="0"/>
            </a:br>
            <a:endParaRPr lang="de-DE"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8</a:t>
            </a:fld>
            <a:endParaRPr lang="de-DE">
              <a:solidFill>
                <a:schemeClr val="tx1"/>
              </a:solidFill>
            </a:endParaRPr>
          </a:p>
        </p:txBody>
      </p:sp>
      <p:sp>
        <p:nvSpPr>
          <p:cNvPr id="4" name="Fußzeilenplatzhalter 3"/>
          <p:cNvSpPr>
            <a:spLocks noGrp="1"/>
          </p:cNvSpPr>
          <p:nvPr>
            <p:ph type="ftr" sz="quarter" idx="11"/>
          </p:nvPr>
        </p:nvSpPr>
        <p:spPr/>
        <p:txBody>
          <a:bodyPr/>
          <a:lstStyle/>
          <a:p>
            <a:endParaRPr lang="de-DE" dirty="0"/>
          </a:p>
        </p:txBody>
      </p:sp>
      <p:sp>
        <p:nvSpPr>
          <p:cNvPr id="5" name="Textplatzhalter 4"/>
          <p:cNvSpPr>
            <a:spLocks noGrp="1"/>
          </p:cNvSpPr>
          <p:nvPr>
            <p:ph type="body" sz="quarter" idx="12"/>
          </p:nvPr>
        </p:nvSpPr>
        <p:spPr>
          <a:xfrm>
            <a:off x="467544" y="1124744"/>
            <a:ext cx="8352928" cy="6120680"/>
          </a:xfrm>
        </p:spPr>
        <p:txBody>
          <a:bodyPr/>
          <a:lstStyle/>
          <a:p>
            <a:r>
              <a:rPr lang="en-GB" sz="2800" b="1" dirty="0" smtClean="0"/>
              <a:t>In general:</a:t>
            </a:r>
          </a:p>
          <a:p>
            <a:pPr lvl="1">
              <a:spcAft>
                <a:spcPts val="600"/>
              </a:spcAft>
            </a:pPr>
            <a:r>
              <a:rPr lang="en-GB" sz="2000" b="1" dirty="0" smtClean="0"/>
              <a:t>Definitions </a:t>
            </a:r>
            <a:r>
              <a:rPr lang="en-GB" sz="2000" dirty="0" smtClean="0"/>
              <a:t> of information and consultation in line with recast Directive </a:t>
            </a:r>
          </a:p>
          <a:p>
            <a:pPr lvl="1">
              <a:spcAft>
                <a:spcPts val="600"/>
              </a:spcAft>
            </a:pPr>
            <a:r>
              <a:rPr lang="en-GB" sz="2000" dirty="0" smtClean="0"/>
              <a:t>Clarification of</a:t>
            </a:r>
            <a:r>
              <a:rPr lang="en-GB" sz="2000" b="1" dirty="0" smtClean="0"/>
              <a:t> transnational </a:t>
            </a:r>
            <a:r>
              <a:rPr lang="en-GB" sz="2000" dirty="0" smtClean="0"/>
              <a:t>competence of EWC</a:t>
            </a:r>
          </a:p>
          <a:p>
            <a:pPr lvl="2">
              <a:spcAft>
                <a:spcPts val="600"/>
              </a:spcAft>
            </a:pPr>
            <a:r>
              <a:rPr lang="en-GB" dirty="0" smtClean="0"/>
              <a:t>However, still frequent attempts to limit competence of EWC to (numerically) significant measures only</a:t>
            </a:r>
          </a:p>
          <a:p>
            <a:pPr lvl="1">
              <a:spcAft>
                <a:spcPts val="600"/>
              </a:spcAft>
            </a:pPr>
            <a:r>
              <a:rPr lang="en-GB" sz="2000" dirty="0" smtClean="0"/>
              <a:t>Strengthening EWC members </a:t>
            </a:r>
            <a:r>
              <a:rPr lang="en-GB" sz="2000" b="1" dirty="0" smtClean="0"/>
              <a:t>rights at national level </a:t>
            </a:r>
          </a:p>
          <a:p>
            <a:pPr lvl="1">
              <a:spcAft>
                <a:spcPts val="600"/>
              </a:spcAft>
            </a:pPr>
            <a:r>
              <a:rPr lang="en-GB" sz="2000" b="1" dirty="0" smtClean="0"/>
              <a:t>Articulation </a:t>
            </a:r>
            <a:r>
              <a:rPr lang="en-GB" sz="2000" dirty="0" smtClean="0"/>
              <a:t>between information and consultation processes at different levels (national – European) clarified </a:t>
            </a:r>
          </a:p>
          <a:p>
            <a:pPr lvl="1">
              <a:spcAft>
                <a:spcPts val="600"/>
              </a:spcAft>
            </a:pPr>
            <a:r>
              <a:rPr lang="en-GB" sz="2000" dirty="0" smtClean="0"/>
              <a:t> </a:t>
            </a:r>
            <a:r>
              <a:rPr lang="en-GB" sz="2000" dirty="0" smtClean="0"/>
              <a:t>Right </a:t>
            </a:r>
            <a:r>
              <a:rPr lang="en-GB" sz="2000" dirty="0" smtClean="0"/>
              <a:t>to </a:t>
            </a:r>
            <a:r>
              <a:rPr lang="en-GB" sz="2000" b="1" dirty="0" smtClean="0"/>
              <a:t>training</a:t>
            </a:r>
            <a:r>
              <a:rPr lang="en-GB" sz="2000" dirty="0" smtClean="0"/>
              <a:t> </a:t>
            </a:r>
          </a:p>
          <a:p>
            <a:pPr lvl="1">
              <a:spcAft>
                <a:spcPts val="600"/>
              </a:spcAft>
            </a:pPr>
            <a:r>
              <a:rPr lang="en-GB" sz="2000" dirty="0" smtClean="0"/>
              <a:t>Rules for </a:t>
            </a:r>
            <a:r>
              <a:rPr lang="en-GB" sz="2000" b="1" dirty="0" smtClean="0"/>
              <a:t>renegotiation</a:t>
            </a:r>
            <a:r>
              <a:rPr lang="en-GB" sz="2000" dirty="0" smtClean="0"/>
              <a:t> due to restructuring or other reasons (application of new Article 13) </a:t>
            </a:r>
          </a:p>
          <a:p>
            <a:pPr lvl="1">
              <a:spcAft>
                <a:spcPts val="600"/>
              </a:spcAft>
            </a:pPr>
            <a:r>
              <a:rPr lang="en-GB" sz="2000" dirty="0" smtClean="0"/>
              <a:t>Persistent problem: </a:t>
            </a:r>
            <a:r>
              <a:rPr lang="en-GB" sz="2000" b="1" dirty="0" smtClean="0"/>
              <a:t>smaller</a:t>
            </a:r>
            <a:r>
              <a:rPr lang="en-GB" sz="2000" dirty="0" smtClean="0"/>
              <a:t> sites not represented , </a:t>
            </a:r>
            <a:r>
              <a:rPr lang="en-GB" sz="2000" b="1" dirty="0" smtClean="0"/>
              <a:t>non-union-organised</a:t>
            </a:r>
            <a:r>
              <a:rPr lang="en-GB" sz="2000" dirty="0" smtClean="0"/>
              <a:t> sites </a:t>
            </a:r>
          </a:p>
        </p:txBody>
      </p:sp>
    </p:spTree>
    <p:extLst>
      <p:ext uri="{BB962C8B-B14F-4D97-AF65-F5344CB8AC3E}">
        <p14:creationId xmlns:p14="http://schemas.microsoft.com/office/powerpoint/2010/main" val="1158821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836712"/>
            <a:ext cx="8135682" cy="648072"/>
          </a:xfrm>
        </p:spPr>
        <p:txBody>
          <a:bodyPr/>
          <a:lstStyle/>
          <a:p>
            <a:r>
              <a:rPr lang="de-DE" sz="3200" b="1" dirty="0" smtClean="0"/>
              <a:t>Highlights in </a:t>
            </a:r>
            <a:r>
              <a:rPr lang="de-DE" sz="3200" b="1" dirty="0" err="1" smtClean="0"/>
              <a:t>new</a:t>
            </a:r>
            <a:r>
              <a:rPr lang="de-DE" sz="3200" b="1" dirty="0" smtClean="0"/>
              <a:t> EWC Agreements</a:t>
            </a:r>
            <a:endParaRPr lang="de-DE" sz="3200" b="1" dirty="0"/>
          </a:p>
        </p:txBody>
      </p:sp>
      <p:sp>
        <p:nvSpPr>
          <p:cNvPr id="3" name="Foliennummernplatzhalter 2"/>
          <p:cNvSpPr>
            <a:spLocks noGrp="1"/>
          </p:cNvSpPr>
          <p:nvPr>
            <p:ph type="sldNum" sz="quarter" idx="10"/>
          </p:nvPr>
        </p:nvSpPr>
        <p:spPr/>
        <p:txBody>
          <a:bodyPr/>
          <a:lstStyle/>
          <a:p>
            <a:fld id="{37D64997-12B8-4B92-8586-39D430AF88F2}" type="slidenum">
              <a:rPr lang="de-DE" smtClean="0"/>
              <a:pPr/>
              <a:t>9</a:t>
            </a:fld>
            <a:endParaRPr lang="de-DE" dirty="0">
              <a:solidFill>
                <a:schemeClr val="tx1"/>
              </a:solidFill>
            </a:endParaRPr>
          </a:p>
        </p:txBody>
      </p:sp>
      <p:sp>
        <p:nvSpPr>
          <p:cNvPr id="4" name="Fußzeilenplatzhalter 3"/>
          <p:cNvSpPr>
            <a:spLocks noGrp="1"/>
          </p:cNvSpPr>
          <p:nvPr>
            <p:ph type="ftr" sz="quarter" idx="11"/>
          </p:nvPr>
        </p:nvSpPr>
        <p:spPr/>
        <p:txBody>
          <a:bodyPr/>
          <a:lstStyle/>
          <a:p>
            <a:r>
              <a:rPr lang="de-DE" smtClean="0"/>
              <a:t>ETUC EWC Conference, October 2012</a:t>
            </a:r>
            <a:endParaRPr lang="de-DE" dirty="0"/>
          </a:p>
        </p:txBody>
      </p:sp>
      <p:sp>
        <p:nvSpPr>
          <p:cNvPr id="5" name="Textplatzhalter 4"/>
          <p:cNvSpPr>
            <a:spLocks noGrp="1"/>
          </p:cNvSpPr>
          <p:nvPr>
            <p:ph type="body" sz="quarter" idx="12"/>
          </p:nvPr>
        </p:nvSpPr>
        <p:spPr>
          <a:xfrm>
            <a:off x="683568" y="1700808"/>
            <a:ext cx="7992888" cy="4824536"/>
          </a:xfrm>
        </p:spPr>
        <p:txBody>
          <a:bodyPr/>
          <a:lstStyle/>
          <a:p>
            <a:pPr>
              <a:spcAft>
                <a:spcPts val="1200"/>
              </a:spcAft>
            </a:pPr>
            <a:r>
              <a:rPr lang="en-GB" sz="2000" b="1" dirty="0" smtClean="0"/>
              <a:t>Differentiation</a:t>
            </a:r>
            <a:r>
              <a:rPr lang="en-GB" sz="2000" dirty="0" smtClean="0"/>
              <a:t> between information rights on the one hand and consultation rights on the other, </a:t>
            </a:r>
          </a:p>
          <a:p>
            <a:pPr lvl="1">
              <a:spcAft>
                <a:spcPts val="1200"/>
              </a:spcAft>
            </a:pPr>
            <a:r>
              <a:rPr lang="en-GB" sz="1800" dirty="0" smtClean="0"/>
              <a:t>for example with clear reference to the effects of a measure on employment </a:t>
            </a:r>
          </a:p>
          <a:p>
            <a:pPr>
              <a:spcAft>
                <a:spcPts val="1200"/>
              </a:spcAft>
            </a:pPr>
            <a:r>
              <a:rPr lang="en-GB" sz="2000" b="1" dirty="0" smtClean="0"/>
              <a:t>Articulation</a:t>
            </a:r>
            <a:r>
              <a:rPr lang="en-GB" sz="2000" dirty="0" smtClean="0"/>
              <a:t> between levels defined to protect autonomy of all levels but still ensure meaningful consultation</a:t>
            </a:r>
          </a:p>
          <a:p>
            <a:pPr>
              <a:spcAft>
                <a:spcPts val="1200"/>
              </a:spcAft>
            </a:pPr>
            <a:r>
              <a:rPr lang="en-GB" sz="2000" b="1" dirty="0" smtClean="0"/>
              <a:t>Right of access </a:t>
            </a:r>
            <a:r>
              <a:rPr lang="en-GB" sz="2000" dirty="0" smtClean="0"/>
              <a:t>to sites for EWC members</a:t>
            </a:r>
            <a:endParaRPr lang="en-GB" sz="2000" i="1" dirty="0" smtClean="0">
              <a:solidFill>
                <a:srgbClr val="00B0F0"/>
              </a:solidFill>
            </a:endParaRPr>
          </a:p>
          <a:p>
            <a:pPr>
              <a:spcAft>
                <a:spcPts val="1200"/>
              </a:spcAft>
            </a:pPr>
            <a:r>
              <a:rPr lang="en-GB" sz="2000" dirty="0" smtClean="0"/>
              <a:t>Strengthening </a:t>
            </a:r>
            <a:r>
              <a:rPr lang="en-GB" sz="2000" b="1" dirty="0" smtClean="0"/>
              <a:t>consultation</a:t>
            </a:r>
            <a:r>
              <a:rPr lang="en-GB" sz="2000" dirty="0" smtClean="0"/>
              <a:t> and maximising rights to involvement </a:t>
            </a:r>
          </a:p>
          <a:p>
            <a:pPr lvl="1">
              <a:spcAft>
                <a:spcPts val="1200"/>
              </a:spcAft>
            </a:pPr>
            <a:r>
              <a:rPr lang="en-GB" sz="1800" dirty="0" smtClean="0"/>
              <a:t>Right of EWC to put forward own opinion and the right to a further meeting to discuss this meeting/receive a reasoned response to that opinion before the final decision is made on a measure</a:t>
            </a:r>
          </a:p>
          <a:p>
            <a:pPr>
              <a:spcAft>
                <a:spcPts val="1200"/>
              </a:spcAft>
            </a:pPr>
            <a:endParaRPr lang="en-GB" sz="1800" dirty="0" smtClean="0"/>
          </a:p>
          <a:p>
            <a:endParaRPr lang="de-DE" dirty="0"/>
          </a:p>
        </p:txBody>
      </p:sp>
      <p:sp>
        <p:nvSpPr>
          <p:cNvPr id="6" name="Datumsplatzhalter 5"/>
          <p:cNvSpPr>
            <a:spLocks noGrp="1"/>
          </p:cNvSpPr>
          <p:nvPr>
            <p:ph type="dt" sz="half" idx="13"/>
          </p:nvPr>
        </p:nvSpPr>
        <p:spPr/>
        <p:txBody>
          <a:bodyPr/>
          <a:lstStyle/>
          <a:p>
            <a:r>
              <a:rPr lang="en-US" smtClean="0"/>
              <a:t> Aline Hoffmann, ETUI </a:t>
            </a:r>
            <a:endParaRPr lang="en-US" dirty="0"/>
          </a:p>
        </p:txBody>
      </p:sp>
    </p:spTree>
  </p:cSld>
  <p:clrMapOvr>
    <a:masterClrMapping/>
  </p:clrMapOvr>
</p:sld>
</file>

<file path=ppt/theme/theme1.xml><?xml version="1.0" encoding="utf-8"?>
<a:theme xmlns:a="http://schemas.openxmlformats.org/drawingml/2006/main" name="Onscreencombi4">
  <a:themeElements>
    <a:clrScheme name="ETUI_Onscreen 4">
      <a:dk1>
        <a:srgbClr val="000000"/>
      </a:dk1>
      <a:lt1>
        <a:srgbClr val="FFFFFF"/>
      </a:lt1>
      <a:dk2>
        <a:srgbClr val="FFFFFF"/>
      </a:dk2>
      <a:lt2>
        <a:srgbClr val="808080"/>
      </a:lt2>
      <a:accent1>
        <a:srgbClr val="B5B6B3"/>
      </a:accent1>
      <a:accent2>
        <a:srgbClr val="6C6F70"/>
      </a:accent2>
      <a:accent3>
        <a:srgbClr val="FFFFFF"/>
      </a:accent3>
      <a:accent4>
        <a:srgbClr val="000000"/>
      </a:accent4>
      <a:accent5>
        <a:srgbClr val="D7D7D6"/>
      </a:accent5>
      <a:accent6>
        <a:srgbClr val="616465"/>
      </a:accent6>
      <a:hlink>
        <a:srgbClr val="FF6319"/>
      </a:hlink>
      <a:folHlink>
        <a:srgbClr val="FF6319"/>
      </a:folHlink>
    </a:clrScheme>
    <a:fontScheme name="ETUI_Onscre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AD3F1">
            <a:alpha val="25000"/>
          </a:srgbClr>
        </a:solidFill>
        <a:ln w="3175" cap="flat" cmpd="sng" algn="ctr">
          <a:solidFill>
            <a:srgbClr val="60A9D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AAD3F1">
            <a:alpha val="25000"/>
          </a:srgbClr>
        </a:solidFill>
        <a:ln w="3175" cap="flat" cmpd="sng" algn="ctr">
          <a:solidFill>
            <a:srgbClr val="60A9D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TUI_Onscreen 1">
        <a:dk1>
          <a:srgbClr val="000000"/>
        </a:dk1>
        <a:lt1>
          <a:srgbClr val="FFFFFF"/>
        </a:lt1>
        <a:dk2>
          <a:srgbClr val="FFFFFF"/>
        </a:dk2>
        <a:lt2>
          <a:srgbClr val="808080"/>
        </a:lt2>
        <a:accent1>
          <a:srgbClr val="C2C2A0"/>
        </a:accent1>
        <a:accent2>
          <a:srgbClr val="9A996E"/>
        </a:accent2>
        <a:accent3>
          <a:srgbClr val="FFFFFF"/>
        </a:accent3>
        <a:accent4>
          <a:srgbClr val="000000"/>
        </a:accent4>
        <a:accent5>
          <a:srgbClr val="DDDDCD"/>
        </a:accent5>
        <a:accent6>
          <a:srgbClr val="8B8A63"/>
        </a:accent6>
        <a:hlink>
          <a:srgbClr val="4F4C25"/>
        </a:hlink>
        <a:folHlink>
          <a:srgbClr val="4F4C25"/>
        </a:folHlink>
      </a:clrScheme>
      <a:clrMap bg1="lt1" tx1="dk1" bg2="lt2" tx2="dk2" accent1="accent1" accent2="accent2" accent3="accent3" accent4="accent4" accent5="accent5" accent6="accent6" hlink="hlink" folHlink="folHlink"/>
    </a:extraClrScheme>
    <a:extraClrScheme>
      <a:clrScheme name="ETUI_Onscreen 2">
        <a:dk1>
          <a:srgbClr val="000000"/>
        </a:dk1>
        <a:lt1>
          <a:srgbClr val="FFFFFF"/>
        </a:lt1>
        <a:dk2>
          <a:srgbClr val="FFFFFF"/>
        </a:dk2>
        <a:lt2>
          <a:srgbClr val="808080"/>
        </a:lt2>
        <a:accent1>
          <a:srgbClr val="C4D9E4"/>
        </a:accent1>
        <a:accent2>
          <a:srgbClr val="9EC3DE"/>
        </a:accent2>
        <a:accent3>
          <a:srgbClr val="FFFFFF"/>
        </a:accent3>
        <a:accent4>
          <a:srgbClr val="000000"/>
        </a:accent4>
        <a:accent5>
          <a:srgbClr val="DEE9EF"/>
        </a:accent5>
        <a:accent6>
          <a:srgbClr val="8FB0C9"/>
        </a:accent6>
        <a:hlink>
          <a:srgbClr val="003F72"/>
        </a:hlink>
        <a:folHlink>
          <a:srgbClr val="003F72"/>
        </a:folHlink>
      </a:clrScheme>
      <a:clrMap bg1="lt1" tx1="dk1" bg2="lt2" tx2="dk2" accent1="accent1" accent2="accent2" accent3="accent3" accent4="accent4" accent5="accent5" accent6="accent6" hlink="hlink" folHlink="folHlink"/>
    </a:extraClrScheme>
    <a:extraClrScheme>
      <a:clrScheme name="ETUI_Onscreen 3">
        <a:dk1>
          <a:srgbClr val="000000"/>
        </a:dk1>
        <a:lt1>
          <a:srgbClr val="FFFFFF"/>
        </a:lt1>
        <a:dk2>
          <a:srgbClr val="FFFFFF"/>
        </a:dk2>
        <a:lt2>
          <a:srgbClr val="808080"/>
        </a:lt2>
        <a:accent1>
          <a:srgbClr val="B5DAD2"/>
        </a:accent1>
        <a:accent2>
          <a:srgbClr val="0D776E"/>
        </a:accent2>
        <a:accent3>
          <a:srgbClr val="FFFFFF"/>
        </a:accent3>
        <a:accent4>
          <a:srgbClr val="000000"/>
        </a:accent4>
        <a:accent5>
          <a:srgbClr val="D7EAE5"/>
        </a:accent5>
        <a:accent6>
          <a:srgbClr val="0B6B63"/>
        </a:accent6>
        <a:hlink>
          <a:srgbClr val="23423A"/>
        </a:hlink>
        <a:folHlink>
          <a:srgbClr val="21423A"/>
        </a:folHlink>
      </a:clrScheme>
      <a:clrMap bg1="lt1" tx1="dk1" bg2="lt2" tx2="dk2" accent1="accent1" accent2="accent2" accent3="accent3" accent4="accent4" accent5="accent5" accent6="accent6" hlink="hlink" folHlink="folHlink"/>
    </a:extraClrScheme>
    <a:extraClrScheme>
      <a:clrScheme name="ETUI_Onscreen 4">
        <a:dk1>
          <a:srgbClr val="000000"/>
        </a:dk1>
        <a:lt1>
          <a:srgbClr val="FFFFFF"/>
        </a:lt1>
        <a:dk2>
          <a:srgbClr val="FFFFFF"/>
        </a:dk2>
        <a:lt2>
          <a:srgbClr val="808080"/>
        </a:lt2>
        <a:accent1>
          <a:srgbClr val="B5B6B3"/>
        </a:accent1>
        <a:accent2>
          <a:srgbClr val="6C6F70"/>
        </a:accent2>
        <a:accent3>
          <a:srgbClr val="FFFFFF"/>
        </a:accent3>
        <a:accent4>
          <a:srgbClr val="000000"/>
        </a:accent4>
        <a:accent5>
          <a:srgbClr val="D7D7D6"/>
        </a:accent5>
        <a:accent6>
          <a:srgbClr val="616465"/>
        </a:accent6>
        <a:hlink>
          <a:srgbClr val="FF6319"/>
        </a:hlink>
        <a:folHlink>
          <a:srgbClr val="FF6319"/>
        </a:folHlink>
      </a:clrScheme>
      <a:clrMap bg1="lt1" tx1="dk1" bg2="lt2" tx2="dk2" accent1="accent1" accent2="accent2" accent3="accent3" accent4="accent4" accent5="accent5" accent6="accent6" hlink="hlink" folHlink="folHlink"/>
    </a:extraClrScheme>
    <a:extraClrScheme>
      <a:clrScheme name="ETUI_Onscreen 5">
        <a:dk1>
          <a:srgbClr val="000000"/>
        </a:dk1>
        <a:lt1>
          <a:srgbClr val="FFFFFF"/>
        </a:lt1>
        <a:dk2>
          <a:srgbClr val="FFFFFF"/>
        </a:dk2>
        <a:lt2>
          <a:srgbClr val="808080"/>
        </a:lt2>
        <a:accent1>
          <a:srgbClr val="BBE7E6"/>
        </a:accent1>
        <a:accent2>
          <a:srgbClr val="009AA6"/>
        </a:accent2>
        <a:accent3>
          <a:srgbClr val="FFFFFF"/>
        </a:accent3>
        <a:accent4>
          <a:srgbClr val="000000"/>
        </a:accent4>
        <a:accent5>
          <a:srgbClr val="DAF1F0"/>
        </a:accent5>
        <a:accent6>
          <a:srgbClr val="008B96"/>
        </a:accent6>
        <a:hlink>
          <a:srgbClr val="4D5357"/>
        </a:hlink>
        <a:folHlink>
          <a:srgbClr val="4D5357"/>
        </a:folHlink>
      </a:clrScheme>
      <a:clrMap bg1="lt1" tx1="dk1" bg2="lt2" tx2="dk2" accent1="accent1" accent2="accent2" accent3="accent3" accent4="accent4" accent5="accent5" accent6="accent6" hlink="hlink" folHlink="folHlink"/>
    </a:extraClrScheme>
    <a:extraClrScheme>
      <a:clrScheme name="ETUI_Onscreen 6">
        <a:dk1>
          <a:srgbClr val="000000"/>
        </a:dk1>
        <a:lt1>
          <a:srgbClr val="FFFFFF"/>
        </a:lt1>
        <a:dk2>
          <a:srgbClr val="FFFFFF"/>
        </a:dk2>
        <a:lt2>
          <a:srgbClr val="808080"/>
        </a:lt2>
        <a:accent1>
          <a:srgbClr val="EBCAB8"/>
        </a:accent1>
        <a:accent2>
          <a:srgbClr val="D52B1E"/>
        </a:accent2>
        <a:accent3>
          <a:srgbClr val="FFFFFF"/>
        </a:accent3>
        <a:accent4>
          <a:srgbClr val="000000"/>
        </a:accent4>
        <a:accent5>
          <a:srgbClr val="F3E1D8"/>
        </a:accent5>
        <a:accent6>
          <a:srgbClr val="C1261A"/>
        </a:accent6>
        <a:hlink>
          <a:srgbClr val="673327"/>
        </a:hlink>
        <a:folHlink>
          <a:srgbClr val="673327"/>
        </a:folHlink>
      </a:clrScheme>
      <a:clrMap bg1="lt1" tx1="dk1" bg2="lt2" tx2="dk2" accent1="accent1" accent2="accent2" accent3="accent3" accent4="accent4" accent5="accent5" accent6="accent6" hlink="hlink" folHlink="folHlink"/>
    </a:extraClrScheme>
    <a:extraClrScheme>
      <a:clrScheme name="ETUI_Onscreen 7">
        <a:dk1>
          <a:srgbClr val="000000"/>
        </a:dk1>
        <a:lt1>
          <a:srgbClr val="FFFFFF"/>
        </a:lt1>
        <a:dk2>
          <a:srgbClr val="FFFFFF"/>
        </a:dk2>
        <a:lt2>
          <a:srgbClr val="808080"/>
        </a:lt2>
        <a:accent1>
          <a:srgbClr val="BED600"/>
        </a:accent1>
        <a:accent2>
          <a:srgbClr val="009FDA"/>
        </a:accent2>
        <a:accent3>
          <a:srgbClr val="FFFFFF"/>
        </a:accent3>
        <a:accent4>
          <a:srgbClr val="000000"/>
        </a:accent4>
        <a:accent5>
          <a:srgbClr val="DBE8AA"/>
        </a:accent5>
        <a:accent6>
          <a:srgbClr val="0090C5"/>
        </a:accent6>
        <a:hlink>
          <a:srgbClr val="83847A"/>
        </a:hlink>
        <a:folHlink>
          <a:srgbClr val="83847A"/>
        </a:folHlink>
      </a:clrScheme>
      <a:clrMap bg1="lt1" tx1="dk1" bg2="lt2" tx2="dk2" accent1="accent1" accent2="accent2" accent3="accent3" accent4="accent4" accent5="accent5" accent6="accent6" hlink="hlink" folHlink="folHlink"/>
    </a:extraClrScheme>
    <a:extraClrScheme>
      <a:clrScheme name="ETUI_Onscreen 8">
        <a:dk1>
          <a:srgbClr val="000000"/>
        </a:dk1>
        <a:lt1>
          <a:srgbClr val="FFFFFF"/>
        </a:lt1>
        <a:dk2>
          <a:srgbClr val="FFFFFF"/>
        </a:dk2>
        <a:lt2>
          <a:srgbClr val="808080"/>
        </a:lt2>
        <a:accent1>
          <a:srgbClr val="B8CF95"/>
        </a:accent1>
        <a:accent2>
          <a:srgbClr val="69923A"/>
        </a:accent2>
        <a:accent3>
          <a:srgbClr val="FFFFFF"/>
        </a:accent3>
        <a:accent4>
          <a:srgbClr val="000000"/>
        </a:accent4>
        <a:accent5>
          <a:srgbClr val="D8E4C8"/>
        </a:accent5>
        <a:accent6>
          <a:srgbClr val="5E8434"/>
        </a:accent6>
        <a:hlink>
          <a:srgbClr val="C966CD"/>
        </a:hlink>
        <a:folHlink>
          <a:srgbClr val="C966CD"/>
        </a:folHlink>
      </a:clrScheme>
      <a:clrMap bg1="lt1" tx1="dk1" bg2="lt2" tx2="dk2" accent1="accent1" accent2="accent2" accent3="accent3" accent4="accent4" accent5="accent5" accent6="accent6" hlink="hlink" folHlink="folHlink"/>
    </a:extraClrScheme>
    <a:extraClrScheme>
      <a:clrScheme name="ETUI_Onscreen 9">
        <a:dk1>
          <a:srgbClr val="000000"/>
        </a:dk1>
        <a:lt1>
          <a:srgbClr val="FFFFFF"/>
        </a:lt1>
        <a:dk2>
          <a:srgbClr val="FFFFFF"/>
        </a:dk2>
        <a:lt2>
          <a:srgbClr val="808080"/>
        </a:lt2>
        <a:accent1>
          <a:srgbClr val="AACAE6"/>
        </a:accent1>
        <a:accent2>
          <a:srgbClr val="4B92DB"/>
        </a:accent2>
        <a:accent3>
          <a:srgbClr val="FFFFFF"/>
        </a:accent3>
        <a:accent4>
          <a:srgbClr val="000000"/>
        </a:accent4>
        <a:accent5>
          <a:srgbClr val="D2E1F0"/>
        </a:accent5>
        <a:accent6>
          <a:srgbClr val="4384C6"/>
        </a:accent6>
        <a:hlink>
          <a:srgbClr val="D2492B"/>
        </a:hlink>
        <a:folHlink>
          <a:srgbClr val="D249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nscreencombi4">
  <a:themeElements>
    <a:clrScheme name="ETUI_Onscreen 4">
      <a:dk1>
        <a:srgbClr val="000000"/>
      </a:dk1>
      <a:lt1>
        <a:srgbClr val="FFFFFF"/>
      </a:lt1>
      <a:dk2>
        <a:srgbClr val="FFFFFF"/>
      </a:dk2>
      <a:lt2>
        <a:srgbClr val="808080"/>
      </a:lt2>
      <a:accent1>
        <a:srgbClr val="B5B6B3"/>
      </a:accent1>
      <a:accent2>
        <a:srgbClr val="6C6F70"/>
      </a:accent2>
      <a:accent3>
        <a:srgbClr val="FFFFFF"/>
      </a:accent3>
      <a:accent4>
        <a:srgbClr val="000000"/>
      </a:accent4>
      <a:accent5>
        <a:srgbClr val="D7D7D6"/>
      </a:accent5>
      <a:accent6>
        <a:srgbClr val="616465"/>
      </a:accent6>
      <a:hlink>
        <a:srgbClr val="FF6319"/>
      </a:hlink>
      <a:folHlink>
        <a:srgbClr val="FF6319"/>
      </a:folHlink>
    </a:clrScheme>
    <a:fontScheme name="ETUI_Onscre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AD3F1">
            <a:alpha val="25000"/>
          </a:srgbClr>
        </a:solidFill>
        <a:ln w="3175" cap="flat" cmpd="sng" algn="ctr">
          <a:solidFill>
            <a:srgbClr val="60A9D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AAD3F1">
            <a:alpha val="25000"/>
          </a:srgbClr>
        </a:solidFill>
        <a:ln w="3175" cap="flat" cmpd="sng" algn="ctr">
          <a:solidFill>
            <a:srgbClr val="60A9D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ETUI_Onscreen 1">
        <a:dk1>
          <a:srgbClr val="000000"/>
        </a:dk1>
        <a:lt1>
          <a:srgbClr val="FFFFFF"/>
        </a:lt1>
        <a:dk2>
          <a:srgbClr val="FFFFFF"/>
        </a:dk2>
        <a:lt2>
          <a:srgbClr val="808080"/>
        </a:lt2>
        <a:accent1>
          <a:srgbClr val="C2C2A0"/>
        </a:accent1>
        <a:accent2>
          <a:srgbClr val="9A996E"/>
        </a:accent2>
        <a:accent3>
          <a:srgbClr val="FFFFFF"/>
        </a:accent3>
        <a:accent4>
          <a:srgbClr val="000000"/>
        </a:accent4>
        <a:accent5>
          <a:srgbClr val="DDDDCD"/>
        </a:accent5>
        <a:accent6>
          <a:srgbClr val="8B8A63"/>
        </a:accent6>
        <a:hlink>
          <a:srgbClr val="4F4C25"/>
        </a:hlink>
        <a:folHlink>
          <a:srgbClr val="4F4C25"/>
        </a:folHlink>
      </a:clrScheme>
      <a:clrMap bg1="lt1" tx1="dk1" bg2="lt2" tx2="dk2" accent1="accent1" accent2="accent2" accent3="accent3" accent4="accent4" accent5="accent5" accent6="accent6" hlink="hlink" folHlink="folHlink"/>
    </a:extraClrScheme>
    <a:extraClrScheme>
      <a:clrScheme name="ETUI_Onscreen 2">
        <a:dk1>
          <a:srgbClr val="000000"/>
        </a:dk1>
        <a:lt1>
          <a:srgbClr val="FFFFFF"/>
        </a:lt1>
        <a:dk2>
          <a:srgbClr val="FFFFFF"/>
        </a:dk2>
        <a:lt2>
          <a:srgbClr val="808080"/>
        </a:lt2>
        <a:accent1>
          <a:srgbClr val="C4D9E4"/>
        </a:accent1>
        <a:accent2>
          <a:srgbClr val="9EC3DE"/>
        </a:accent2>
        <a:accent3>
          <a:srgbClr val="FFFFFF"/>
        </a:accent3>
        <a:accent4>
          <a:srgbClr val="000000"/>
        </a:accent4>
        <a:accent5>
          <a:srgbClr val="DEE9EF"/>
        </a:accent5>
        <a:accent6>
          <a:srgbClr val="8FB0C9"/>
        </a:accent6>
        <a:hlink>
          <a:srgbClr val="003F72"/>
        </a:hlink>
        <a:folHlink>
          <a:srgbClr val="003F72"/>
        </a:folHlink>
      </a:clrScheme>
      <a:clrMap bg1="lt1" tx1="dk1" bg2="lt2" tx2="dk2" accent1="accent1" accent2="accent2" accent3="accent3" accent4="accent4" accent5="accent5" accent6="accent6" hlink="hlink" folHlink="folHlink"/>
    </a:extraClrScheme>
    <a:extraClrScheme>
      <a:clrScheme name="ETUI_Onscreen 3">
        <a:dk1>
          <a:srgbClr val="000000"/>
        </a:dk1>
        <a:lt1>
          <a:srgbClr val="FFFFFF"/>
        </a:lt1>
        <a:dk2>
          <a:srgbClr val="FFFFFF"/>
        </a:dk2>
        <a:lt2>
          <a:srgbClr val="808080"/>
        </a:lt2>
        <a:accent1>
          <a:srgbClr val="B5DAD2"/>
        </a:accent1>
        <a:accent2>
          <a:srgbClr val="0D776E"/>
        </a:accent2>
        <a:accent3>
          <a:srgbClr val="FFFFFF"/>
        </a:accent3>
        <a:accent4>
          <a:srgbClr val="000000"/>
        </a:accent4>
        <a:accent5>
          <a:srgbClr val="D7EAE5"/>
        </a:accent5>
        <a:accent6>
          <a:srgbClr val="0B6B63"/>
        </a:accent6>
        <a:hlink>
          <a:srgbClr val="23423A"/>
        </a:hlink>
        <a:folHlink>
          <a:srgbClr val="21423A"/>
        </a:folHlink>
      </a:clrScheme>
      <a:clrMap bg1="lt1" tx1="dk1" bg2="lt2" tx2="dk2" accent1="accent1" accent2="accent2" accent3="accent3" accent4="accent4" accent5="accent5" accent6="accent6" hlink="hlink" folHlink="folHlink"/>
    </a:extraClrScheme>
    <a:extraClrScheme>
      <a:clrScheme name="ETUI_Onscreen 4">
        <a:dk1>
          <a:srgbClr val="000000"/>
        </a:dk1>
        <a:lt1>
          <a:srgbClr val="FFFFFF"/>
        </a:lt1>
        <a:dk2>
          <a:srgbClr val="FFFFFF"/>
        </a:dk2>
        <a:lt2>
          <a:srgbClr val="808080"/>
        </a:lt2>
        <a:accent1>
          <a:srgbClr val="B5B6B3"/>
        </a:accent1>
        <a:accent2>
          <a:srgbClr val="6C6F70"/>
        </a:accent2>
        <a:accent3>
          <a:srgbClr val="FFFFFF"/>
        </a:accent3>
        <a:accent4>
          <a:srgbClr val="000000"/>
        </a:accent4>
        <a:accent5>
          <a:srgbClr val="D7D7D6"/>
        </a:accent5>
        <a:accent6>
          <a:srgbClr val="616465"/>
        </a:accent6>
        <a:hlink>
          <a:srgbClr val="FF6319"/>
        </a:hlink>
        <a:folHlink>
          <a:srgbClr val="FF6319"/>
        </a:folHlink>
      </a:clrScheme>
      <a:clrMap bg1="lt1" tx1="dk1" bg2="lt2" tx2="dk2" accent1="accent1" accent2="accent2" accent3="accent3" accent4="accent4" accent5="accent5" accent6="accent6" hlink="hlink" folHlink="folHlink"/>
    </a:extraClrScheme>
    <a:extraClrScheme>
      <a:clrScheme name="ETUI_Onscreen 5">
        <a:dk1>
          <a:srgbClr val="000000"/>
        </a:dk1>
        <a:lt1>
          <a:srgbClr val="FFFFFF"/>
        </a:lt1>
        <a:dk2>
          <a:srgbClr val="FFFFFF"/>
        </a:dk2>
        <a:lt2>
          <a:srgbClr val="808080"/>
        </a:lt2>
        <a:accent1>
          <a:srgbClr val="BBE7E6"/>
        </a:accent1>
        <a:accent2>
          <a:srgbClr val="009AA6"/>
        </a:accent2>
        <a:accent3>
          <a:srgbClr val="FFFFFF"/>
        </a:accent3>
        <a:accent4>
          <a:srgbClr val="000000"/>
        </a:accent4>
        <a:accent5>
          <a:srgbClr val="DAF1F0"/>
        </a:accent5>
        <a:accent6>
          <a:srgbClr val="008B96"/>
        </a:accent6>
        <a:hlink>
          <a:srgbClr val="4D5357"/>
        </a:hlink>
        <a:folHlink>
          <a:srgbClr val="4D5357"/>
        </a:folHlink>
      </a:clrScheme>
      <a:clrMap bg1="lt1" tx1="dk1" bg2="lt2" tx2="dk2" accent1="accent1" accent2="accent2" accent3="accent3" accent4="accent4" accent5="accent5" accent6="accent6" hlink="hlink" folHlink="folHlink"/>
    </a:extraClrScheme>
    <a:extraClrScheme>
      <a:clrScheme name="ETUI_Onscreen 6">
        <a:dk1>
          <a:srgbClr val="000000"/>
        </a:dk1>
        <a:lt1>
          <a:srgbClr val="FFFFFF"/>
        </a:lt1>
        <a:dk2>
          <a:srgbClr val="FFFFFF"/>
        </a:dk2>
        <a:lt2>
          <a:srgbClr val="808080"/>
        </a:lt2>
        <a:accent1>
          <a:srgbClr val="EBCAB8"/>
        </a:accent1>
        <a:accent2>
          <a:srgbClr val="D52B1E"/>
        </a:accent2>
        <a:accent3>
          <a:srgbClr val="FFFFFF"/>
        </a:accent3>
        <a:accent4>
          <a:srgbClr val="000000"/>
        </a:accent4>
        <a:accent5>
          <a:srgbClr val="F3E1D8"/>
        </a:accent5>
        <a:accent6>
          <a:srgbClr val="C1261A"/>
        </a:accent6>
        <a:hlink>
          <a:srgbClr val="673327"/>
        </a:hlink>
        <a:folHlink>
          <a:srgbClr val="673327"/>
        </a:folHlink>
      </a:clrScheme>
      <a:clrMap bg1="lt1" tx1="dk1" bg2="lt2" tx2="dk2" accent1="accent1" accent2="accent2" accent3="accent3" accent4="accent4" accent5="accent5" accent6="accent6" hlink="hlink" folHlink="folHlink"/>
    </a:extraClrScheme>
    <a:extraClrScheme>
      <a:clrScheme name="ETUI_Onscreen 7">
        <a:dk1>
          <a:srgbClr val="000000"/>
        </a:dk1>
        <a:lt1>
          <a:srgbClr val="FFFFFF"/>
        </a:lt1>
        <a:dk2>
          <a:srgbClr val="FFFFFF"/>
        </a:dk2>
        <a:lt2>
          <a:srgbClr val="808080"/>
        </a:lt2>
        <a:accent1>
          <a:srgbClr val="BED600"/>
        </a:accent1>
        <a:accent2>
          <a:srgbClr val="009FDA"/>
        </a:accent2>
        <a:accent3>
          <a:srgbClr val="FFFFFF"/>
        </a:accent3>
        <a:accent4>
          <a:srgbClr val="000000"/>
        </a:accent4>
        <a:accent5>
          <a:srgbClr val="DBE8AA"/>
        </a:accent5>
        <a:accent6>
          <a:srgbClr val="0090C5"/>
        </a:accent6>
        <a:hlink>
          <a:srgbClr val="83847A"/>
        </a:hlink>
        <a:folHlink>
          <a:srgbClr val="83847A"/>
        </a:folHlink>
      </a:clrScheme>
      <a:clrMap bg1="lt1" tx1="dk1" bg2="lt2" tx2="dk2" accent1="accent1" accent2="accent2" accent3="accent3" accent4="accent4" accent5="accent5" accent6="accent6" hlink="hlink" folHlink="folHlink"/>
    </a:extraClrScheme>
    <a:extraClrScheme>
      <a:clrScheme name="ETUI_Onscreen 8">
        <a:dk1>
          <a:srgbClr val="000000"/>
        </a:dk1>
        <a:lt1>
          <a:srgbClr val="FFFFFF"/>
        </a:lt1>
        <a:dk2>
          <a:srgbClr val="FFFFFF"/>
        </a:dk2>
        <a:lt2>
          <a:srgbClr val="808080"/>
        </a:lt2>
        <a:accent1>
          <a:srgbClr val="B8CF95"/>
        </a:accent1>
        <a:accent2>
          <a:srgbClr val="69923A"/>
        </a:accent2>
        <a:accent3>
          <a:srgbClr val="FFFFFF"/>
        </a:accent3>
        <a:accent4>
          <a:srgbClr val="000000"/>
        </a:accent4>
        <a:accent5>
          <a:srgbClr val="D8E4C8"/>
        </a:accent5>
        <a:accent6>
          <a:srgbClr val="5E8434"/>
        </a:accent6>
        <a:hlink>
          <a:srgbClr val="C966CD"/>
        </a:hlink>
        <a:folHlink>
          <a:srgbClr val="C966CD"/>
        </a:folHlink>
      </a:clrScheme>
      <a:clrMap bg1="lt1" tx1="dk1" bg2="lt2" tx2="dk2" accent1="accent1" accent2="accent2" accent3="accent3" accent4="accent4" accent5="accent5" accent6="accent6" hlink="hlink" folHlink="folHlink"/>
    </a:extraClrScheme>
    <a:extraClrScheme>
      <a:clrScheme name="ETUI_Onscreen 9">
        <a:dk1>
          <a:srgbClr val="000000"/>
        </a:dk1>
        <a:lt1>
          <a:srgbClr val="FFFFFF"/>
        </a:lt1>
        <a:dk2>
          <a:srgbClr val="FFFFFF"/>
        </a:dk2>
        <a:lt2>
          <a:srgbClr val="808080"/>
        </a:lt2>
        <a:accent1>
          <a:srgbClr val="AACAE6"/>
        </a:accent1>
        <a:accent2>
          <a:srgbClr val="4B92DB"/>
        </a:accent2>
        <a:accent3>
          <a:srgbClr val="FFFFFF"/>
        </a:accent3>
        <a:accent4>
          <a:srgbClr val="000000"/>
        </a:accent4>
        <a:accent5>
          <a:srgbClr val="D2E1F0"/>
        </a:accent5>
        <a:accent6>
          <a:srgbClr val="4384C6"/>
        </a:accent6>
        <a:hlink>
          <a:srgbClr val="D2492B"/>
        </a:hlink>
        <a:folHlink>
          <a:srgbClr val="D2492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Onscreencombi4</Template>
  <TotalTime>8</TotalTime>
  <Words>1677</Words>
  <Application>Microsoft Office PowerPoint</Application>
  <PresentationFormat>On-screen Show (4:3)</PresentationFormat>
  <Paragraphs>213</Paragraphs>
  <Slides>20</Slides>
  <Notes>8</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Onscreencombi4</vt:lpstr>
      <vt:lpstr>1_Onscreencombi4</vt:lpstr>
      <vt:lpstr>First Experience with the new  EWC Directive in Practice—Impact on EWC Negotiations and EWC Practice </vt:lpstr>
      <vt:lpstr>Overview</vt:lpstr>
      <vt:lpstr>EWC Negotiations occur in waves</vt:lpstr>
      <vt:lpstr>New EWC negotiations since 2011</vt:lpstr>
      <vt:lpstr> A new wave of EWC negotiations</vt:lpstr>
      <vt:lpstr>First trends in new negotiations: more EWCs according to subsidiary requirements</vt:lpstr>
      <vt:lpstr>Increased tendency towards subsidiary requirements: a new situation for unions</vt:lpstr>
      <vt:lpstr>Experience in current new negotiations </vt:lpstr>
      <vt:lpstr>Highlights in new EWC Agreements</vt:lpstr>
      <vt:lpstr>Renegotiations in existing EWCs under the Recast EWC Directive </vt:lpstr>
      <vt:lpstr>The new „Adaptation Clause“ in Article 13 (new) of the Recast Directive </vt:lpstr>
      <vt:lpstr>Examples of renegotiations due to significant structural change:  (possible) application of Article 13 (new)  </vt:lpstr>
      <vt:lpstr>PowerPoint Presentation</vt:lpstr>
      <vt:lpstr>Examples of renegotiations due to significant structural change:  (possible) application of Article 13 (new)  </vt:lpstr>
      <vt:lpstr>Examples of renegotiations due to significant structural change:  (possible) application of Article 13 (new)  </vt:lpstr>
      <vt:lpstr>Effects on existing EWCs</vt:lpstr>
      <vt:lpstr>Challenges for trade unions  </vt:lpstr>
      <vt:lpstr>Some Questions for Discussion…</vt:lpstr>
      <vt:lpstr>EWC bodies currently active, by category of employment in EEA</vt:lpstr>
      <vt:lpstr>EWC bodies currently active, by category of  internationalisation (number of EEA countries in which the companies have operations) </vt:lpstr>
    </vt:vector>
  </TitlesOfParts>
  <Company>ETUI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Experience with the new  EWC Directive in Practice—Impact on EWC Negotiations and EWC Practice</dc:title>
  <dc:creator>Hoffmann, Aline</dc:creator>
  <cp:lastModifiedBy>Hoffmann, Aline</cp:lastModifiedBy>
  <cp:revision>23</cp:revision>
  <dcterms:created xsi:type="dcterms:W3CDTF">2012-10-12T09:21:38Z</dcterms:created>
  <dcterms:modified xsi:type="dcterms:W3CDTF">2012-10-15T07:42:34Z</dcterms:modified>
</cp:coreProperties>
</file>