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01" r:id="rId2"/>
    <p:sldId id="459" r:id="rId3"/>
    <p:sldId id="460" r:id="rId4"/>
    <p:sldId id="512" r:id="rId5"/>
    <p:sldId id="509" r:id="rId6"/>
    <p:sldId id="462" r:id="rId7"/>
    <p:sldId id="470" r:id="rId8"/>
    <p:sldId id="476" r:id="rId9"/>
    <p:sldId id="478" r:id="rId10"/>
    <p:sldId id="471" r:id="rId11"/>
    <p:sldId id="472" r:id="rId12"/>
    <p:sldId id="487" r:id="rId13"/>
    <p:sldId id="493" r:id="rId14"/>
    <p:sldId id="495" r:id="rId15"/>
    <p:sldId id="496" r:id="rId16"/>
    <p:sldId id="479" r:id="rId17"/>
    <p:sldId id="485" r:id="rId18"/>
    <p:sldId id="480" r:id="rId19"/>
    <p:sldId id="499" r:id="rId20"/>
    <p:sldId id="500" r:id="rId21"/>
    <p:sldId id="501" r:id="rId22"/>
    <p:sldId id="502" r:id="rId23"/>
    <p:sldId id="481" r:id="rId24"/>
    <p:sldId id="503" r:id="rId25"/>
    <p:sldId id="504" r:id="rId26"/>
    <p:sldId id="467" r:id="rId27"/>
    <p:sldId id="505" r:id="rId28"/>
    <p:sldId id="513" r:id="rId29"/>
    <p:sldId id="514" r:id="rId30"/>
    <p:sldId id="516" r:id="rId31"/>
    <p:sldId id="477" r:id="rId32"/>
    <p:sldId id="498" r:id="rId33"/>
  </p:sldIdLst>
  <p:sldSz cx="9144000" cy="6858000" type="screen4x3"/>
  <p:notesSz cx="6718300" cy="9867900"/>
  <p:defaultTextStyle>
    <a:defPPr>
      <a:defRPr lang="en-GB"/>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A5002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p:cViewPr>
        <p:scale>
          <a:sx n="100" d="100"/>
          <a:sy n="100" d="100"/>
        </p:scale>
        <p:origin x="-1590" y="21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1475" cy="493713"/>
          </a:xfrm>
          <a:prstGeom prst="rect">
            <a:avLst/>
          </a:prstGeom>
          <a:noFill/>
          <a:ln w="9525">
            <a:noFill/>
            <a:miter lim="800000"/>
            <a:headEnd/>
            <a:tailEnd/>
          </a:ln>
        </p:spPr>
        <p:txBody>
          <a:bodyPr vert="horz" wrap="square" lIns="90809" tIns="45405" rIns="90809" bIns="45405" numCol="1" anchor="t" anchorCtr="0" compatLnSpc="1">
            <a:prstTxWarp prst="textNoShape">
              <a:avLst/>
            </a:prstTxWarp>
          </a:bodyPr>
          <a:lstStyle>
            <a:lvl1pPr defTabSz="908050">
              <a:defRPr sz="1200">
                <a:ea typeface="ＭＳ Ｐゴシック" pitchFamily="-111" charset="-128"/>
                <a:cs typeface="+mn-cs"/>
              </a:defRPr>
            </a:lvl1pPr>
          </a:lstStyle>
          <a:p>
            <a:pPr>
              <a:defRPr/>
            </a:pPr>
            <a:endParaRPr lang="el-GR"/>
          </a:p>
        </p:txBody>
      </p:sp>
      <p:sp>
        <p:nvSpPr>
          <p:cNvPr id="8195" name="Rectangle 3"/>
          <p:cNvSpPr>
            <a:spLocks noGrp="1" noChangeArrowheads="1"/>
          </p:cNvSpPr>
          <p:nvPr>
            <p:ph type="dt" sz="quarter" idx="1"/>
          </p:nvPr>
        </p:nvSpPr>
        <p:spPr bwMode="auto">
          <a:xfrm>
            <a:off x="3805238" y="0"/>
            <a:ext cx="2911475" cy="493713"/>
          </a:xfrm>
          <a:prstGeom prst="rect">
            <a:avLst/>
          </a:prstGeom>
          <a:noFill/>
          <a:ln w="9525">
            <a:noFill/>
            <a:miter lim="800000"/>
            <a:headEnd/>
            <a:tailEnd/>
          </a:ln>
        </p:spPr>
        <p:txBody>
          <a:bodyPr vert="horz" wrap="square" lIns="90809" tIns="45405" rIns="90809" bIns="45405" numCol="1" anchor="t" anchorCtr="0" compatLnSpc="1">
            <a:prstTxWarp prst="textNoShape">
              <a:avLst/>
            </a:prstTxWarp>
          </a:bodyPr>
          <a:lstStyle>
            <a:lvl1pPr algn="r" defTabSz="908050">
              <a:defRPr sz="1200">
                <a:ea typeface="ＭＳ Ｐゴシック" pitchFamily="-111" charset="-128"/>
                <a:cs typeface="+mn-cs"/>
              </a:defRPr>
            </a:lvl1pPr>
          </a:lstStyle>
          <a:p>
            <a:pPr>
              <a:defRPr/>
            </a:pPr>
            <a:endParaRPr lang="el-GR"/>
          </a:p>
        </p:txBody>
      </p:sp>
      <p:sp>
        <p:nvSpPr>
          <p:cNvPr id="8196" name="Rectangle 4"/>
          <p:cNvSpPr>
            <a:spLocks noGrp="1" noChangeArrowheads="1"/>
          </p:cNvSpPr>
          <p:nvPr>
            <p:ph type="ftr" sz="quarter" idx="2"/>
          </p:nvPr>
        </p:nvSpPr>
        <p:spPr bwMode="auto">
          <a:xfrm>
            <a:off x="0" y="9372600"/>
            <a:ext cx="2911475" cy="493713"/>
          </a:xfrm>
          <a:prstGeom prst="rect">
            <a:avLst/>
          </a:prstGeom>
          <a:noFill/>
          <a:ln w="9525">
            <a:noFill/>
            <a:miter lim="800000"/>
            <a:headEnd/>
            <a:tailEnd/>
          </a:ln>
        </p:spPr>
        <p:txBody>
          <a:bodyPr vert="horz" wrap="square" lIns="90809" tIns="45405" rIns="90809" bIns="45405" numCol="1" anchor="b" anchorCtr="0" compatLnSpc="1">
            <a:prstTxWarp prst="textNoShape">
              <a:avLst/>
            </a:prstTxWarp>
          </a:bodyPr>
          <a:lstStyle>
            <a:lvl1pPr defTabSz="908050">
              <a:defRPr sz="1200">
                <a:ea typeface="ＭＳ Ｐゴシック" pitchFamily="-111" charset="-128"/>
                <a:cs typeface="+mn-cs"/>
              </a:defRPr>
            </a:lvl1pPr>
          </a:lstStyle>
          <a:p>
            <a:pPr>
              <a:defRPr/>
            </a:pPr>
            <a:endParaRPr lang="el-GR"/>
          </a:p>
        </p:txBody>
      </p:sp>
      <p:sp>
        <p:nvSpPr>
          <p:cNvPr id="8197" name="Rectangle 5"/>
          <p:cNvSpPr>
            <a:spLocks noGrp="1" noChangeArrowheads="1"/>
          </p:cNvSpPr>
          <p:nvPr>
            <p:ph type="sldNum" sz="quarter" idx="3"/>
          </p:nvPr>
        </p:nvSpPr>
        <p:spPr bwMode="auto">
          <a:xfrm>
            <a:off x="3805238" y="9372600"/>
            <a:ext cx="2911475" cy="493713"/>
          </a:xfrm>
          <a:prstGeom prst="rect">
            <a:avLst/>
          </a:prstGeom>
          <a:noFill/>
          <a:ln w="9525">
            <a:noFill/>
            <a:miter lim="800000"/>
            <a:headEnd/>
            <a:tailEnd/>
          </a:ln>
        </p:spPr>
        <p:txBody>
          <a:bodyPr vert="horz" wrap="square" lIns="90809" tIns="45405" rIns="90809" bIns="45405" numCol="1" anchor="b" anchorCtr="0" compatLnSpc="1">
            <a:prstTxWarp prst="textNoShape">
              <a:avLst/>
            </a:prstTxWarp>
          </a:bodyPr>
          <a:lstStyle>
            <a:lvl1pPr algn="r" defTabSz="908050">
              <a:defRPr sz="1200">
                <a:ea typeface="ＭＳ Ｐゴシック" pitchFamily="-111" charset="-128"/>
                <a:cs typeface="+mn-cs"/>
              </a:defRPr>
            </a:lvl1pPr>
          </a:lstStyle>
          <a:p>
            <a:pPr>
              <a:defRPr/>
            </a:pPr>
            <a:fld id="{21A878F1-3850-4C83-8544-32460A7E39D8}" type="slidenum">
              <a:rPr lang="en-GB"/>
              <a:pPr>
                <a:defRPr/>
              </a:pPr>
              <a:t>‹#›</a:t>
            </a:fld>
            <a:endParaRPr lang="en-GB"/>
          </a:p>
        </p:txBody>
      </p:sp>
    </p:spTree>
    <p:extLst>
      <p:ext uri="{BB962C8B-B14F-4D97-AF65-F5344CB8AC3E}">
        <p14:creationId xmlns:p14="http://schemas.microsoft.com/office/powerpoint/2010/main" val="386007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1475" cy="493713"/>
          </a:xfrm>
          <a:prstGeom prst="rect">
            <a:avLst/>
          </a:prstGeom>
          <a:noFill/>
          <a:ln w="9525">
            <a:noFill/>
            <a:miter lim="800000"/>
            <a:headEnd/>
            <a:tailEnd/>
          </a:ln>
        </p:spPr>
        <p:txBody>
          <a:bodyPr vert="horz" wrap="square" lIns="90809" tIns="45405" rIns="90809" bIns="45405" numCol="1" anchor="t" anchorCtr="0" compatLnSpc="1">
            <a:prstTxWarp prst="textNoShape">
              <a:avLst/>
            </a:prstTxWarp>
          </a:bodyPr>
          <a:lstStyle>
            <a:lvl1pPr defTabSz="908050">
              <a:defRPr sz="1200">
                <a:ea typeface="ＭＳ Ｐゴシック" pitchFamily="-111" charset="-128"/>
                <a:cs typeface="+mn-cs"/>
              </a:defRPr>
            </a:lvl1pPr>
          </a:lstStyle>
          <a:p>
            <a:pPr>
              <a:defRPr/>
            </a:pPr>
            <a:endParaRPr lang="el-GR"/>
          </a:p>
        </p:txBody>
      </p:sp>
      <p:sp>
        <p:nvSpPr>
          <p:cNvPr id="6147" name="Rectangle 3"/>
          <p:cNvSpPr>
            <a:spLocks noGrp="1" noChangeArrowheads="1"/>
          </p:cNvSpPr>
          <p:nvPr>
            <p:ph type="dt" idx="1"/>
          </p:nvPr>
        </p:nvSpPr>
        <p:spPr bwMode="auto">
          <a:xfrm>
            <a:off x="3805238" y="0"/>
            <a:ext cx="2911475" cy="493713"/>
          </a:xfrm>
          <a:prstGeom prst="rect">
            <a:avLst/>
          </a:prstGeom>
          <a:noFill/>
          <a:ln w="9525">
            <a:noFill/>
            <a:miter lim="800000"/>
            <a:headEnd/>
            <a:tailEnd/>
          </a:ln>
        </p:spPr>
        <p:txBody>
          <a:bodyPr vert="horz" wrap="square" lIns="90809" tIns="45405" rIns="90809" bIns="45405" numCol="1" anchor="t" anchorCtr="0" compatLnSpc="1">
            <a:prstTxWarp prst="textNoShape">
              <a:avLst/>
            </a:prstTxWarp>
          </a:bodyPr>
          <a:lstStyle>
            <a:lvl1pPr algn="r" defTabSz="908050">
              <a:defRPr sz="1200">
                <a:ea typeface="ＭＳ Ｐゴシック" pitchFamily="-111" charset="-128"/>
                <a:cs typeface="+mn-cs"/>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892175" y="739775"/>
            <a:ext cx="4933950" cy="37004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p:spPr>
        <p:txBody>
          <a:bodyPr vert="horz" wrap="square" lIns="90809" tIns="45405" rIns="90809" bIns="4540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p:spPr>
        <p:txBody>
          <a:bodyPr vert="horz" wrap="square" lIns="90809" tIns="45405" rIns="90809" bIns="45405" numCol="1" anchor="b" anchorCtr="0" compatLnSpc="1">
            <a:prstTxWarp prst="textNoShape">
              <a:avLst/>
            </a:prstTxWarp>
          </a:bodyPr>
          <a:lstStyle>
            <a:lvl1pPr defTabSz="908050">
              <a:defRPr sz="1200">
                <a:ea typeface="ＭＳ Ｐゴシック" pitchFamily="-111" charset="-128"/>
                <a:cs typeface="+mn-cs"/>
              </a:defRPr>
            </a:lvl1pPr>
          </a:lstStyle>
          <a:p>
            <a:pPr>
              <a:defRPr/>
            </a:pPr>
            <a:endParaRPr lang="el-GR"/>
          </a:p>
        </p:txBody>
      </p:sp>
      <p:sp>
        <p:nvSpPr>
          <p:cNvPr id="6151"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p:spPr>
        <p:txBody>
          <a:bodyPr vert="horz" wrap="square" lIns="90809" tIns="45405" rIns="90809" bIns="45405" numCol="1" anchor="b" anchorCtr="0" compatLnSpc="1">
            <a:prstTxWarp prst="textNoShape">
              <a:avLst/>
            </a:prstTxWarp>
          </a:bodyPr>
          <a:lstStyle>
            <a:lvl1pPr algn="r" defTabSz="908050">
              <a:defRPr sz="1200">
                <a:ea typeface="ＭＳ Ｐゴシック" pitchFamily="-111" charset="-128"/>
                <a:cs typeface="+mn-cs"/>
              </a:defRPr>
            </a:lvl1pPr>
          </a:lstStyle>
          <a:p>
            <a:pPr>
              <a:defRPr/>
            </a:pPr>
            <a:fld id="{EB07AEBF-770F-4BF9-8400-ACBB3EF44CC6}" type="slidenum">
              <a:rPr lang="en-GB"/>
              <a:pPr>
                <a:defRPr/>
              </a:pPr>
              <a:t>‹#›</a:t>
            </a:fld>
            <a:endParaRPr lang="en-GB"/>
          </a:p>
        </p:txBody>
      </p:sp>
    </p:spTree>
    <p:extLst>
      <p:ext uri="{BB962C8B-B14F-4D97-AF65-F5344CB8AC3E}">
        <p14:creationId xmlns:p14="http://schemas.microsoft.com/office/powerpoint/2010/main" val="192491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07"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7"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7"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7"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7"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05238" y="9372600"/>
            <a:ext cx="2911475" cy="493713"/>
          </a:xfrm>
          <a:prstGeom prst="rect">
            <a:avLst/>
          </a:prstGeom>
          <a:noFill/>
          <a:ln w="9525">
            <a:noFill/>
            <a:miter lim="800000"/>
            <a:headEnd/>
            <a:tailEnd/>
          </a:ln>
        </p:spPr>
        <p:txBody>
          <a:bodyPr lIns="90666" tIns="45333" rIns="90666" bIns="45333" anchor="b"/>
          <a:lstStyle/>
          <a:p>
            <a:pPr algn="r" defTabSz="906463"/>
            <a:fld id="{1CC4446E-0421-435C-BECB-65635B385401}" type="slidenum">
              <a:rPr lang="en-GB" sz="1200"/>
              <a:pPr algn="r" defTabSz="906463"/>
              <a:t>1</a:t>
            </a:fld>
            <a:endParaRPr lang="en-GB" sz="1200"/>
          </a:p>
        </p:txBody>
      </p:sp>
      <p:sp>
        <p:nvSpPr>
          <p:cNvPr id="16386" name="Rectangle 2"/>
          <p:cNvSpPr>
            <a:spLocks noGrp="1" noRot="1" noChangeAspect="1" noChangeArrowheads="1" noTextEdit="1"/>
          </p:cNvSpPr>
          <p:nvPr>
            <p:ph type="sldImg"/>
          </p:nvPr>
        </p:nvSpPr>
        <p:spPr>
          <a:xfrm>
            <a:off x="893763" y="739775"/>
            <a:ext cx="4933950" cy="3700463"/>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95350" y="739775"/>
            <a:ext cx="4929188" cy="3697288"/>
          </a:xfrm>
          <a:ln/>
        </p:spPr>
      </p:sp>
      <p:sp>
        <p:nvSpPr>
          <p:cNvPr id="69635" name="Rectangle 3"/>
          <p:cNvSpPr>
            <a:spLocks noGrp="1" noChangeArrowheads="1"/>
          </p:cNvSpPr>
          <p:nvPr>
            <p:ph type="body" idx="1"/>
          </p:nvPr>
        </p:nvSpPr>
        <p:spPr>
          <a:xfrm>
            <a:off x="671513" y="4684713"/>
            <a:ext cx="5375275" cy="4443412"/>
          </a:xfrm>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05238" y="9371013"/>
            <a:ext cx="2911475" cy="495300"/>
          </a:xfrm>
          <a:prstGeom prst="rect">
            <a:avLst/>
          </a:prstGeom>
          <a:noFill/>
          <a:ln w="9525">
            <a:noFill/>
            <a:miter lim="800000"/>
            <a:headEnd/>
            <a:tailEnd/>
          </a:ln>
        </p:spPr>
        <p:txBody>
          <a:bodyPr lIns="94906" tIns="47453" rIns="94906" bIns="47453" anchor="b"/>
          <a:lstStyle/>
          <a:p>
            <a:pPr algn="r" defTabSz="949325"/>
            <a:fld id="{EC942704-FB6F-48DA-B79F-E179EA6DB53A}" type="slidenum">
              <a:rPr lang="en-GB" sz="1200"/>
              <a:pPr algn="r" defTabSz="949325"/>
              <a:t>19</a:t>
            </a:fld>
            <a:endParaRPr lang="en-GB"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71513" y="4686300"/>
            <a:ext cx="5375275" cy="4441825"/>
          </a:xfrm>
          <a:noFill/>
          <a:ln/>
        </p:spPr>
        <p:txBody>
          <a:bodyPr lIns="94906" tIns="47453" rIns="94906" bIns="47453"/>
          <a:lstStyle/>
          <a:p>
            <a:endParaRPr lang="en-US" b="1" smtClean="0">
              <a:latin typeface="Arial"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ln/>
        </p:spPr>
      </p:sp>
      <p:sp>
        <p:nvSpPr>
          <p:cNvPr id="82947" name="Rectangle 3"/>
          <p:cNvSpPr>
            <a:spLocks noGrp="1"/>
          </p:cNvSpPr>
          <p:nvPr>
            <p:ph type="body" idx="1"/>
          </p:nvPr>
        </p:nvSpPr>
        <p:spPr>
          <a:noFill/>
          <a:ln/>
        </p:spPr>
        <p:txBody>
          <a:bodyPr lIns="91440" tIns="45720" rIns="91440" bIns="45720"/>
          <a:lstStyle/>
          <a:p>
            <a:endParaRPr lang="en-US" smtClean="0">
              <a:latin typeface="Arial"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a:ln/>
        </p:spPr>
      </p:sp>
      <p:sp>
        <p:nvSpPr>
          <p:cNvPr id="84995" name="Rectangle 3"/>
          <p:cNvSpPr>
            <a:spLocks noGrp="1"/>
          </p:cNvSpPr>
          <p:nvPr>
            <p:ph type="body" idx="1"/>
          </p:nvPr>
        </p:nvSpPr>
        <p:spPr>
          <a:noFill/>
          <a:ln/>
        </p:spPr>
        <p:txBody>
          <a:bodyPr lIns="91440" tIns="45720" rIns="91440" bIns="45720"/>
          <a:lstStyle/>
          <a:p>
            <a:endParaRPr lang="en-US" smtClean="0">
              <a:latin typeface="Arial"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895350" y="739775"/>
            <a:ext cx="4929188" cy="3697288"/>
          </a:xfrm>
          <a:ln/>
        </p:spPr>
      </p:sp>
      <p:sp>
        <p:nvSpPr>
          <p:cNvPr id="48130" name="Rectangle 3"/>
          <p:cNvSpPr>
            <a:spLocks noGrp="1" noChangeArrowheads="1"/>
          </p:cNvSpPr>
          <p:nvPr>
            <p:ph type="body" idx="1"/>
          </p:nvPr>
        </p:nvSpPr>
        <p:spPr>
          <a:xfrm>
            <a:off x="671513" y="4684713"/>
            <a:ext cx="5375275" cy="4443412"/>
          </a:xfrm>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0809" tIns="45405" rIns="90809" bIns="45405"/>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 Θέση εικόνας διαφάνειας"/>
          <p:cNvSpPr>
            <a:spLocks noGrp="1" noRot="1" noChangeAspect="1" noTextEdit="1"/>
          </p:cNvSpPr>
          <p:nvPr>
            <p:ph type="sldImg"/>
          </p:nvPr>
        </p:nvSpPr>
        <p:spPr>
          <a:ln/>
        </p:spPr>
      </p:sp>
      <p:sp>
        <p:nvSpPr>
          <p:cNvPr id="67586" name="2 - Θέση σημειώσεων"/>
          <p:cNvSpPr>
            <a:spLocks noGrp="1"/>
          </p:cNvSpPr>
          <p:nvPr>
            <p:ph type="body" idx="1"/>
          </p:nvPr>
        </p:nvSpPr>
        <p:spPr>
          <a:noFill/>
          <a:ln/>
        </p:spPr>
        <p:txBody>
          <a:bodyPr lIns="90796" tIns="45399" rIns="90796" bIns="45399"/>
          <a:lstStyle/>
          <a:p>
            <a:endParaRPr lang="el-GR" smtClean="0">
              <a:latin typeface="Arial" charset="0"/>
              <a:ea typeface="ＭＳ Ｐゴシック"/>
              <a:cs typeface="ＭＳ Ｐゴシック"/>
            </a:endParaRPr>
          </a:p>
        </p:txBody>
      </p:sp>
      <p:sp>
        <p:nvSpPr>
          <p:cNvPr id="67587" name="3 - Θέση αριθμού διαφάνειας"/>
          <p:cNvSpPr txBox="1">
            <a:spLocks noGrp="1"/>
          </p:cNvSpPr>
          <p:nvPr/>
        </p:nvSpPr>
        <p:spPr bwMode="auto">
          <a:xfrm>
            <a:off x="3805238" y="9372600"/>
            <a:ext cx="2911475" cy="493713"/>
          </a:xfrm>
          <a:prstGeom prst="rect">
            <a:avLst/>
          </a:prstGeom>
          <a:noFill/>
          <a:ln w="9525">
            <a:noFill/>
            <a:miter lim="800000"/>
            <a:headEnd/>
            <a:tailEnd/>
          </a:ln>
        </p:spPr>
        <p:txBody>
          <a:bodyPr lIns="90796" tIns="45399" rIns="90796" bIns="45399" anchor="b"/>
          <a:lstStyle/>
          <a:p>
            <a:pPr algn="r" defTabSz="908050"/>
            <a:fld id="{47C93405-4CE2-47EE-8F10-64D92908863E}" type="slidenum">
              <a:rPr lang="en-US" sz="1200"/>
              <a:pPr algn="r" defTabSz="908050"/>
              <a:t>32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lIns="90796" tIns="45399" rIns="90796" bIns="45399"/>
          <a:lstStyle/>
          <a:p>
            <a:endParaRPr lang="el-GR" smtClean="0">
              <a:latin typeface="Arial"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l-GR" sz="1000" i="1">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l-GR" sz="1000" i="1">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895350" y="739775"/>
            <a:ext cx="4929188" cy="3697288"/>
          </a:xfrm>
          <a:ln/>
        </p:spPr>
      </p:sp>
      <p:sp>
        <p:nvSpPr>
          <p:cNvPr id="22530" name="Rectangle 3"/>
          <p:cNvSpPr>
            <a:spLocks noGrp="1" noChangeArrowheads="1"/>
          </p:cNvSpPr>
          <p:nvPr>
            <p:ph type="body" idx="1"/>
          </p:nvPr>
        </p:nvSpPr>
        <p:spPr>
          <a:xfrm>
            <a:off x="671513" y="4684713"/>
            <a:ext cx="5375275" cy="4443412"/>
          </a:xfrm>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xfrm>
            <a:off x="671513" y="4686300"/>
            <a:ext cx="5375275" cy="4441825"/>
          </a:xfrm>
          <a:noFill/>
          <a:ln/>
        </p:spPr>
        <p:txBody>
          <a:bodyPr lIns="91009" tIns="45504" rIns="91009" bIns="45504"/>
          <a:lstStyle/>
          <a:p>
            <a:endParaRPr lang="el-GR" smtClean="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9"/>
          <p:cNvSpPr>
            <a:spLocks noGrp="1" noChangeArrowheads="1"/>
          </p:cNvSpPr>
          <p:nvPr>
            <p:ph type="dt" sz="half" idx="11"/>
          </p:nvPr>
        </p:nvSpPr>
        <p:spPr/>
        <p:txBody>
          <a:bodyPr/>
          <a:lstStyle>
            <a:lvl1pPr>
              <a:defRPr/>
            </a:lvl1pPr>
          </a:lstStyle>
          <a:p>
            <a:pPr>
              <a:defRPr/>
            </a:pPr>
            <a:endParaRPr lang="el-GR"/>
          </a:p>
        </p:txBody>
      </p:sp>
      <p:sp>
        <p:nvSpPr>
          <p:cNvPr id="6" name="Rectangle 10"/>
          <p:cNvSpPr>
            <a:spLocks noGrp="1" noChangeArrowheads="1"/>
          </p:cNvSpPr>
          <p:nvPr>
            <p:ph type="ftr" sz="quarter" idx="12"/>
          </p:nvPr>
        </p:nvSpPr>
        <p:spPr/>
        <p:txBody>
          <a:bodyPr/>
          <a:lstStyle>
            <a:lvl1pPr>
              <a:defRPr/>
            </a:lvl1pPr>
          </a:lstStyle>
          <a:p>
            <a:pPr>
              <a:defRPr/>
            </a:pPr>
            <a:endParaRPr lang="el-GR"/>
          </a:p>
        </p:txBody>
      </p:sp>
      <p:sp>
        <p:nvSpPr>
          <p:cNvPr id="7" name="Rectangle 11"/>
          <p:cNvSpPr>
            <a:spLocks noGrp="1" noChangeArrowheads="1"/>
          </p:cNvSpPr>
          <p:nvPr>
            <p:ph type="sldNum" sz="quarter" idx="13"/>
          </p:nvPr>
        </p:nvSpPr>
        <p:spPr/>
        <p:txBody>
          <a:bodyPr/>
          <a:lstStyle>
            <a:lvl1pPr>
              <a:defRPr/>
            </a:lvl1pPr>
          </a:lstStyle>
          <a:p>
            <a:pPr>
              <a:defRPr/>
            </a:pPr>
            <a:fld id="{057389E7-D61D-45DF-A7A6-CDEA1C90C95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r>
              <a:rPr lang="en-GB"/>
              <a:t>4-5 November 2010</a:t>
            </a:r>
          </a:p>
        </p:txBody>
      </p:sp>
      <p:sp>
        <p:nvSpPr>
          <p:cNvPr id="5" name="Θέση υποσέλιδου 4"/>
          <p:cNvSpPr>
            <a:spLocks noGrp="1"/>
          </p:cNvSpPr>
          <p:nvPr>
            <p:ph type="ftr" sz="quarter" idx="11"/>
          </p:nvPr>
        </p:nvSpPr>
        <p:spPr/>
        <p:txBody>
          <a:bodyPr/>
          <a:lstStyle>
            <a:lvl1pPr>
              <a:defRPr/>
            </a:lvl1pPr>
          </a:lstStyle>
          <a:p>
            <a:pPr>
              <a:defRPr/>
            </a:pPr>
            <a:r>
              <a:rPr lang="en-GB"/>
              <a:t>European Parliament Delegation to Cedefop</a:t>
            </a:r>
            <a:endParaRPr lang="en-GB"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dt" sz="half" idx="11"/>
          </p:nvPr>
        </p:nvSpPr>
        <p:spPr/>
        <p:txBody>
          <a:bodyPr/>
          <a:lstStyle>
            <a:lvl1pPr>
              <a:defRPr/>
            </a:lvl1pPr>
          </a:lstStyle>
          <a:p>
            <a:pPr>
              <a:defRPr/>
            </a:pPr>
            <a:endParaRPr lang="en-GB"/>
          </a:p>
        </p:txBody>
      </p:sp>
      <p:sp>
        <p:nvSpPr>
          <p:cNvPr id="4" name="Rectangle 5"/>
          <p:cNvSpPr>
            <a:spLocks noGrp="1" noChangeArrowheads="1"/>
          </p:cNvSpPr>
          <p:nvPr>
            <p:ph type="ftr" sz="quarter" idx="12"/>
          </p:nvPr>
        </p:nvSpPr>
        <p:spPr/>
        <p:txBody>
          <a:bodyPr/>
          <a:lstStyle>
            <a:lvl1pPr>
              <a:defRPr/>
            </a:lvl1pPr>
          </a:lstStyle>
          <a:p>
            <a:pPr>
              <a:defRPr/>
            </a:pPr>
            <a:endParaRPr lang="en-GB"/>
          </a:p>
        </p:txBody>
      </p:sp>
      <p:sp>
        <p:nvSpPr>
          <p:cNvPr id="5" name="Rectangle 6"/>
          <p:cNvSpPr>
            <a:spLocks noGrp="1" noChangeArrowheads="1"/>
          </p:cNvSpPr>
          <p:nvPr>
            <p:ph type="sldNum" sz="quarter" idx="13"/>
          </p:nvPr>
        </p:nvSpPr>
        <p:spPr/>
        <p:txBody>
          <a:bodyPr/>
          <a:lstStyle>
            <a:lvl1pPr>
              <a:defRPr/>
            </a:lvl1pPr>
          </a:lstStyle>
          <a:p>
            <a:pPr>
              <a:defRPr/>
            </a:pPr>
            <a:fld id="{ABDCF88F-6FBD-4914-9A76-CF36BAEC71A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8013" cy="1141412"/>
          </a:xfrm>
        </p:spPr>
        <p:txBody>
          <a:bodyPr/>
          <a:lstStyle/>
          <a:p>
            <a:r>
              <a:rPr lang="el-GR" smtClean="0"/>
              <a:t>Στυλ κύριου τίτλου</a:t>
            </a:r>
            <a:endParaRPr lang="el-GR"/>
          </a:p>
        </p:txBody>
      </p:sp>
      <p:sp>
        <p:nvSpPr>
          <p:cNvPr id="3" name="Θέση γραφήματος 2"/>
          <p:cNvSpPr>
            <a:spLocks noGrp="1"/>
          </p:cNvSpPr>
          <p:nvPr>
            <p:ph type="chart" idx="1"/>
          </p:nvPr>
        </p:nvSpPr>
        <p:spPr>
          <a:xfrm>
            <a:off x="457200" y="1600200"/>
            <a:ext cx="8228013" cy="4524375"/>
          </a:xfrm>
        </p:spPr>
        <p:txBody>
          <a:bodyPr/>
          <a:lstStyle/>
          <a:p>
            <a:pPr lvl="0"/>
            <a:endParaRPr lang="el-GR" noProof="0"/>
          </a:p>
        </p:txBody>
      </p:sp>
      <p:sp>
        <p:nvSpPr>
          <p:cNvPr id="4" name="Θέση ημερομηνίας 3"/>
          <p:cNvSpPr>
            <a:spLocks noGrp="1"/>
          </p:cNvSpPr>
          <p:nvPr>
            <p:ph type="dt" idx="10"/>
          </p:nvPr>
        </p:nvSpPr>
        <p:spPr>
          <a:xfrm>
            <a:off x="457200" y="6245225"/>
            <a:ext cx="2132013" cy="474663"/>
          </a:xfrm>
        </p:spPr>
        <p:txBody>
          <a:bodyPr/>
          <a:lstStyle>
            <a:lvl1pPr>
              <a:defRPr/>
            </a:lvl1pPr>
          </a:lstStyle>
          <a:p>
            <a:pPr>
              <a:defRPr/>
            </a:pPr>
            <a:endParaRPr lang="en-GB"/>
          </a:p>
        </p:txBody>
      </p:sp>
      <p:sp>
        <p:nvSpPr>
          <p:cNvPr id="5" name="Θέση υποσέλιδου 4"/>
          <p:cNvSpPr>
            <a:spLocks noGrp="1"/>
          </p:cNvSpPr>
          <p:nvPr>
            <p:ph type="ftr" idx="11"/>
          </p:nvPr>
        </p:nvSpPr>
        <p:spPr>
          <a:xfrm>
            <a:off x="3124200" y="6245225"/>
            <a:ext cx="2894013" cy="474663"/>
          </a:xfrm>
        </p:spPr>
        <p:txBody>
          <a:bodyPr/>
          <a:lstStyle>
            <a:lvl1pPr>
              <a:defRPr/>
            </a:lvl1pPr>
          </a:lstStyle>
          <a:p>
            <a:pPr>
              <a:defRPr/>
            </a:pPr>
            <a:endParaRPr lang="en-GB"/>
          </a:p>
        </p:txBody>
      </p:sp>
      <p:sp>
        <p:nvSpPr>
          <p:cNvPr id="6" name="Θέση αριθμού διαφάνειας 5"/>
          <p:cNvSpPr>
            <a:spLocks noGrp="1"/>
          </p:cNvSpPr>
          <p:nvPr>
            <p:ph type="sldNum" idx="12"/>
          </p:nvPr>
        </p:nvSpPr>
        <p:spPr>
          <a:xfrm>
            <a:off x="6553200" y="6245225"/>
            <a:ext cx="2132013" cy="474663"/>
          </a:xfrm>
        </p:spPr>
        <p:txBody>
          <a:bodyPr/>
          <a:lstStyle>
            <a:lvl1pPr>
              <a:defRPr/>
            </a:lvl1pPr>
          </a:lstStyle>
          <a:p>
            <a:fld id="{FC6345D1-0EE1-E649-AD05-1970989C97BC}" type="slidenum">
              <a:rPr lang="en-GB"/>
              <a:pPr/>
              <a:t>‹#›</a:t>
            </a:fld>
            <a:endParaRPr lang="en-GB"/>
          </a:p>
        </p:txBody>
      </p:sp>
    </p:spTree>
    <p:extLst>
      <p:ext uri="{BB962C8B-B14F-4D97-AF65-F5344CB8AC3E}">
        <p14:creationId xmlns:p14="http://schemas.microsoft.com/office/powerpoint/2010/main" val="11867251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9"/>
          <p:cNvSpPr>
            <a:spLocks noGrp="1" noChangeArrowheads="1"/>
          </p:cNvSpPr>
          <p:nvPr>
            <p:ph type="dt" sz="half" idx="11"/>
          </p:nvPr>
        </p:nvSpPr>
        <p:spPr/>
        <p:txBody>
          <a:bodyPr/>
          <a:lstStyle>
            <a:lvl1pPr>
              <a:defRPr/>
            </a:lvl1pPr>
          </a:lstStyle>
          <a:p>
            <a:pPr>
              <a:defRPr/>
            </a:pPr>
            <a:endParaRPr lang="el-GR"/>
          </a:p>
        </p:txBody>
      </p:sp>
      <p:sp>
        <p:nvSpPr>
          <p:cNvPr id="6" name="Rectangle 10"/>
          <p:cNvSpPr>
            <a:spLocks noGrp="1" noChangeArrowheads="1"/>
          </p:cNvSpPr>
          <p:nvPr>
            <p:ph type="ftr" sz="quarter" idx="12"/>
          </p:nvPr>
        </p:nvSpPr>
        <p:spPr/>
        <p:txBody>
          <a:bodyPr/>
          <a:lstStyle>
            <a:lvl1pPr>
              <a:defRPr/>
            </a:lvl1pPr>
          </a:lstStyle>
          <a:p>
            <a:pPr>
              <a:defRPr/>
            </a:pPr>
            <a:endParaRPr lang="el-GR"/>
          </a:p>
        </p:txBody>
      </p:sp>
      <p:sp>
        <p:nvSpPr>
          <p:cNvPr id="7" name="Rectangle 11"/>
          <p:cNvSpPr>
            <a:spLocks noGrp="1" noChangeArrowheads="1"/>
          </p:cNvSpPr>
          <p:nvPr>
            <p:ph type="sldNum" sz="quarter" idx="13"/>
          </p:nvPr>
        </p:nvSpPr>
        <p:spPr/>
        <p:txBody>
          <a:bodyPr/>
          <a:lstStyle>
            <a:lvl1pPr>
              <a:defRPr/>
            </a:lvl1pPr>
          </a:lstStyle>
          <a:p>
            <a:pPr>
              <a:defRPr/>
            </a:pPr>
            <a:fld id="{7A147463-93C6-4BCF-BF57-031F36C7DC6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l-GR"/>
          </a:p>
        </p:txBody>
      </p:sp>
      <p:sp>
        <p:nvSpPr>
          <p:cNvPr id="6" name="Rectangle 4"/>
          <p:cNvSpPr>
            <a:spLocks noGrp="1" noChangeArrowheads="1"/>
          </p:cNvSpPr>
          <p:nvPr>
            <p:ph type="dt" sz="half" idx="11"/>
          </p:nvPr>
        </p:nvSpPr>
        <p:spPr/>
        <p:txBody>
          <a:bodyPr/>
          <a:lstStyle>
            <a:lvl1pPr>
              <a:defRPr/>
            </a:lvl1pPr>
          </a:lstStyle>
          <a:p>
            <a:pPr>
              <a:defRPr/>
            </a:pPr>
            <a:endParaRPr lang="el-GR"/>
          </a:p>
        </p:txBody>
      </p:sp>
      <p:sp>
        <p:nvSpPr>
          <p:cNvPr id="7" name="Rectangle 5"/>
          <p:cNvSpPr>
            <a:spLocks noGrp="1" noChangeArrowheads="1"/>
          </p:cNvSpPr>
          <p:nvPr>
            <p:ph type="ftr" sz="quarter" idx="12"/>
          </p:nvPr>
        </p:nvSpPr>
        <p:spPr/>
        <p:txBody>
          <a:bodyPr/>
          <a:lstStyle>
            <a:lvl1pPr>
              <a:defRPr/>
            </a:lvl1pPr>
          </a:lstStyle>
          <a:p>
            <a:pPr>
              <a:defRPr/>
            </a:pPr>
            <a:endParaRPr lang="el-GR"/>
          </a:p>
        </p:txBody>
      </p:sp>
      <p:sp>
        <p:nvSpPr>
          <p:cNvPr id="8" name="Rectangle 6"/>
          <p:cNvSpPr>
            <a:spLocks noGrp="1" noChangeArrowheads="1"/>
          </p:cNvSpPr>
          <p:nvPr>
            <p:ph type="sldNum" sz="quarter" idx="13"/>
          </p:nvPr>
        </p:nvSpPr>
        <p:spPr/>
        <p:txBody>
          <a:bodyPr/>
          <a:lstStyle>
            <a:lvl1pPr>
              <a:defRPr/>
            </a:lvl1pPr>
          </a:lstStyle>
          <a:p>
            <a:pPr>
              <a:defRPr/>
            </a:pPr>
            <a:fld id="{ECFEFEC0-C1E5-4D8F-9D2C-35E937A00EF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l-GR"/>
          </a:p>
        </p:txBody>
      </p:sp>
      <p:sp>
        <p:nvSpPr>
          <p:cNvPr id="8" name="Rectangle 4"/>
          <p:cNvSpPr>
            <a:spLocks noGrp="1" noChangeArrowheads="1"/>
          </p:cNvSpPr>
          <p:nvPr>
            <p:ph type="dt" sz="half" idx="11"/>
          </p:nvPr>
        </p:nvSpPr>
        <p:spPr/>
        <p:txBody>
          <a:bodyPr/>
          <a:lstStyle>
            <a:lvl1pPr>
              <a:defRPr/>
            </a:lvl1pPr>
          </a:lstStyle>
          <a:p>
            <a:pPr>
              <a:defRPr/>
            </a:pPr>
            <a:endParaRPr lang="el-GR"/>
          </a:p>
        </p:txBody>
      </p:sp>
      <p:sp>
        <p:nvSpPr>
          <p:cNvPr id="9" name="Rectangle 5"/>
          <p:cNvSpPr>
            <a:spLocks noGrp="1" noChangeArrowheads="1"/>
          </p:cNvSpPr>
          <p:nvPr>
            <p:ph type="ftr" sz="quarter" idx="12"/>
          </p:nvPr>
        </p:nvSpPr>
        <p:spPr/>
        <p:txBody>
          <a:bodyPr/>
          <a:lstStyle>
            <a:lvl1pPr>
              <a:defRPr/>
            </a:lvl1pPr>
          </a:lstStyle>
          <a:p>
            <a:pPr>
              <a:defRPr/>
            </a:pPr>
            <a:endParaRPr lang="el-GR"/>
          </a:p>
        </p:txBody>
      </p:sp>
      <p:sp>
        <p:nvSpPr>
          <p:cNvPr id="10" name="Rectangle 6"/>
          <p:cNvSpPr>
            <a:spLocks noGrp="1" noChangeArrowheads="1"/>
          </p:cNvSpPr>
          <p:nvPr>
            <p:ph type="sldNum" sz="quarter" idx="13"/>
          </p:nvPr>
        </p:nvSpPr>
        <p:spPr/>
        <p:txBody>
          <a:bodyPr/>
          <a:lstStyle>
            <a:lvl1pPr>
              <a:defRPr/>
            </a:lvl1pPr>
          </a:lstStyle>
          <a:p>
            <a:pPr>
              <a:defRPr/>
            </a:pPr>
            <a:fld id="{D76C6D72-89F4-44EF-83B0-68FCDCAC51A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l-GR"/>
          </a:p>
        </p:txBody>
      </p:sp>
      <p:sp>
        <p:nvSpPr>
          <p:cNvPr id="4" name="Rectangle 4"/>
          <p:cNvSpPr>
            <a:spLocks noGrp="1" noChangeArrowheads="1"/>
          </p:cNvSpPr>
          <p:nvPr>
            <p:ph type="dt" sz="half" idx="11"/>
          </p:nvPr>
        </p:nvSpPr>
        <p:spPr/>
        <p:txBody>
          <a:bodyPr/>
          <a:lstStyle>
            <a:lvl1pPr>
              <a:defRPr/>
            </a:lvl1pPr>
          </a:lstStyle>
          <a:p>
            <a:pPr>
              <a:defRPr/>
            </a:pPr>
            <a:endParaRPr lang="el-GR"/>
          </a:p>
        </p:txBody>
      </p:sp>
      <p:sp>
        <p:nvSpPr>
          <p:cNvPr id="5" name="Rectangle 5"/>
          <p:cNvSpPr>
            <a:spLocks noGrp="1" noChangeArrowheads="1"/>
          </p:cNvSpPr>
          <p:nvPr>
            <p:ph type="ftr" sz="quarter" idx="12"/>
          </p:nvPr>
        </p:nvSpPr>
        <p:spPr/>
        <p:txBody>
          <a:bodyPr/>
          <a:lstStyle>
            <a:lvl1pPr>
              <a:defRPr/>
            </a:lvl1pPr>
          </a:lstStyle>
          <a:p>
            <a:pPr>
              <a:defRPr/>
            </a:pPr>
            <a:endParaRPr lang="el-GR"/>
          </a:p>
        </p:txBody>
      </p:sp>
      <p:sp>
        <p:nvSpPr>
          <p:cNvPr id="6" name="Rectangle 6"/>
          <p:cNvSpPr>
            <a:spLocks noGrp="1" noChangeArrowheads="1"/>
          </p:cNvSpPr>
          <p:nvPr>
            <p:ph type="sldNum" sz="quarter" idx="13"/>
          </p:nvPr>
        </p:nvSpPr>
        <p:spPr/>
        <p:txBody>
          <a:bodyPr/>
          <a:lstStyle>
            <a:lvl1pPr>
              <a:defRPr/>
            </a:lvl1pPr>
          </a:lstStyle>
          <a:p>
            <a:pPr>
              <a:defRPr/>
            </a:pPr>
            <a:fld id="{2726D873-B3CB-4953-9744-566CF47F819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l-GR"/>
          </a:p>
        </p:txBody>
      </p:sp>
      <p:sp>
        <p:nvSpPr>
          <p:cNvPr id="6" name="Rectangle 4"/>
          <p:cNvSpPr>
            <a:spLocks noGrp="1" noChangeArrowheads="1"/>
          </p:cNvSpPr>
          <p:nvPr>
            <p:ph type="dt" sz="half" idx="11"/>
          </p:nvPr>
        </p:nvSpPr>
        <p:spPr/>
        <p:txBody>
          <a:bodyPr/>
          <a:lstStyle>
            <a:lvl1pPr>
              <a:defRPr/>
            </a:lvl1pPr>
          </a:lstStyle>
          <a:p>
            <a:pPr>
              <a:defRPr/>
            </a:pPr>
            <a:endParaRPr lang="el-GR"/>
          </a:p>
        </p:txBody>
      </p:sp>
      <p:sp>
        <p:nvSpPr>
          <p:cNvPr id="7" name="Rectangle 5"/>
          <p:cNvSpPr>
            <a:spLocks noGrp="1" noChangeArrowheads="1"/>
          </p:cNvSpPr>
          <p:nvPr>
            <p:ph type="ftr" sz="quarter" idx="12"/>
          </p:nvPr>
        </p:nvSpPr>
        <p:spPr/>
        <p:txBody>
          <a:bodyPr/>
          <a:lstStyle>
            <a:lvl1pPr>
              <a:defRPr/>
            </a:lvl1pPr>
          </a:lstStyle>
          <a:p>
            <a:pPr>
              <a:defRPr/>
            </a:pPr>
            <a:endParaRPr lang="el-GR"/>
          </a:p>
        </p:txBody>
      </p:sp>
      <p:sp>
        <p:nvSpPr>
          <p:cNvPr id="8" name="Rectangle 6"/>
          <p:cNvSpPr>
            <a:spLocks noGrp="1" noChangeArrowheads="1"/>
          </p:cNvSpPr>
          <p:nvPr>
            <p:ph type="sldNum" sz="quarter" idx="13"/>
          </p:nvPr>
        </p:nvSpPr>
        <p:spPr/>
        <p:txBody>
          <a:bodyPr/>
          <a:lstStyle>
            <a:lvl1pPr>
              <a:defRPr/>
            </a:lvl1pPr>
          </a:lstStyle>
          <a:p>
            <a:pPr>
              <a:defRPr/>
            </a:pPr>
            <a:fld id="{0A2F7DC8-41EE-473A-98DD-F37535C007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l-GR"/>
          </a:p>
        </p:txBody>
      </p:sp>
      <p:sp>
        <p:nvSpPr>
          <p:cNvPr id="6" name="Rectangle 4"/>
          <p:cNvSpPr>
            <a:spLocks noGrp="1" noChangeArrowheads="1"/>
          </p:cNvSpPr>
          <p:nvPr>
            <p:ph type="dt" sz="half" idx="11"/>
          </p:nvPr>
        </p:nvSpPr>
        <p:spPr/>
        <p:txBody>
          <a:bodyPr/>
          <a:lstStyle>
            <a:lvl1pPr>
              <a:defRPr/>
            </a:lvl1pPr>
          </a:lstStyle>
          <a:p>
            <a:pPr>
              <a:defRPr/>
            </a:pPr>
            <a:endParaRPr lang="el-GR"/>
          </a:p>
        </p:txBody>
      </p:sp>
      <p:sp>
        <p:nvSpPr>
          <p:cNvPr id="7" name="Rectangle 5"/>
          <p:cNvSpPr>
            <a:spLocks noGrp="1" noChangeArrowheads="1"/>
          </p:cNvSpPr>
          <p:nvPr>
            <p:ph type="ftr" sz="quarter" idx="12"/>
          </p:nvPr>
        </p:nvSpPr>
        <p:spPr/>
        <p:txBody>
          <a:bodyPr/>
          <a:lstStyle>
            <a:lvl1pPr>
              <a:defRPr/>
            </a:lvl1pPr>
          </a:lstStyle>
          <a:p>
            <a:pPr>
              <a:defRPr/>
            </a:pPr>
            <a:endParaRPr lang="el-GR"/>
          </a:p>
        </p:txBody>
      </p:sp>
      <p:sp>
        <p:nvSpPr>
          <p:cNvPr id="8" name="Rectangle 6"/>
          <p:cNvSpPr>
            <a:spLocks noGrp="1" noChangeArrowheads="1"/>
          </p:cNvSpPr>
          <p:nvPr>
            <p:ph type="sldNum" sz="quarter" idx="13"/>
          </p:nvPr>
        </p:nvSpPr>
        <p:spPr/>
        <p:txBody>
          <a:bodyPr/>
          <a:lstStyle>
            <a:lvl1pPr>
              <a:defRPr/>
            </a:lvl1pPr>
          </a:lstStyle>
          <a:p>
            <a:pPr>
              <a:defRPr/>
            </a:pPr>
            <a:fld id="{84A412A0-D893-4C62-81C4-46AE02B0855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9"/>
          <p:cNvSpPr>
            <a:spLocks noGrp="1" noChangeArrowheads="1"/>
          </p:cNvSpPr>
          <p:nvPr>
            <p:ph type="dt" sz="half" idx="11"/>
          </p:nvPr>
        </p:nvSpPr>
        <p:spPr/>
        <p:txBody>
          <a:bodyPr/>
          <a:lstStyle>
            <a:lvl1pPr>
              <a:defRPr/>
            </a:lvl1pPr>
          </a:lstStyle>
          <a:p>
            <a:pPr>
              <a:defRPr/>
            </a:pPr>
            <a:endParaRPr lang="el-GR"/>
          </a:p>
        </p:txBody>
      </p:sp>
      <p:sp>
        <p:nvSpPr>
          <p:cNvPr id="6" name="Rectangle 10"/>
          <p:cNvSpPr>
            <a:spLocks noGrp="1" noChangeArrowheads="1"/>
          </p:cNvSpPr>
          <p:nvPr>
            <p:ph type="ftr" sz="quarter" idx="12"/>
          </p:nvPr>
        </p:nvSpPr>
        <p:spPr/>
        <p:txBody>
          <a:bodyPr/>
          <a:lstStyle>
            <a:lvl1pPr>
              <a:defRPr/>
            </a:lvl1pPr>
          </a:lstStyle>
          <a:p>
            <a:pPr>
              <a:defRPr/>
            </a:pPr>
            <a:endParaRPr lang="el-GR"/>
          </a:p>
        </p:txBody>
      </p:sp>
      <p:sp>
        <p:nvSpPr>
          <p:cNvPr id="7" name="Rectangle 11"/>
          <p:cNvSpPr>
            <a:spLocks noGrp="1" noChangeArrowheads="1"/>
          </p:cNvSpPr>
          <p:nvPr>
            <p:ph type="sldNum" sz="quarter" idx="13"/>
          </p:nvPr>
        </p:nvSpPr>
        <p:spPr/>
        <p:txBody>
          <a:bodyPr/>
          <a:lstStyle>
            <a:lvl1pPr>
              <a:defRPr/>
            </a:lvl1pPr>
          </a:lstStyle>
          <a:p>
            <a:pPr>
              <a:defRPr/>
            </a:pPr>
            <a:fld id="{C97C074F-CEFA-44A8-A0A3-7043AFF7745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9"/>
          <p:cNvSpPr>
            <a:spLocks noGrp="1" noChangeArrowheads="1"/>
          </p:cNvSpPr>
          <p:nvPr>
            <p:ph type="dt" sz="half" idx="11"/>
          </p:nvPr>
        </p:nvSpPr>
        <p:spPr/>
        <p:txBody>
          <a:bodyPr/>
          <a:lstStyle>
            <a:lvl1pPr>
              <a:defRPr/>
            </a:lvl1pPr>
          </a:lstStyle>
          <a:p>
            <a:pPr>
              <a:defRPr/>
            </a:pPr>
            <a:endParaRPr lang="el-GR"/>
          </a:p>
        </p:txBody>
      </p:sp>
      <p:sp>
        <p:nvSpPr>
          <p:cNvPr id="6" name="Rectangle 10"/>
          <p:cNvSpPr>
            <a:spLocks noGrp="1" noChangeArrowheads="1"/>
          </p:cNvSpPr>
          <p:nvPr>
            <p:ph type="ftr" sz="quarter" idx="12"/>
          </p:nvPr>
        </p:nvSpPr>
        <p:spPr/>
        <p:txBody>
          <a:bodyPr/>
          <a:lstStyle>
            <a:lvl1pPr>
              <a:defRPr/>
            </a:lvl1pPr>
          </a:lstStyle>
          <a:p>
            <a:pPr>
              <a:defRPr/>
            </a:pPr>
            <a:endParaRPr lang="el-GR"/>
          </a:p>
        </p:txBody>
      </p:sp>
      <p:sp>
        <p:nvSpPr>
          <p:cNvPr id="7" name="Rectangle 11"/>
          <p:cNvSpPr>
            <a:spLocks noGrp="1" noChangeArrowheads="1"/>
          </p:cNvSpPr>
          <p:nvPr>
            <p:ph type="sldNum" sz="quarter" idx="13"/>
          </p:nvPr>
        </p:nvSpPr>
        <p:spPr/>
        <p:txBody>
          <a:bodyPr/>
          <a:lstStyle>
            <a:lvl1pPr>
              <a:defRPr/>
            </a:lvl1pPr>
          </a:lstStyle>
          <a:p>
            <a:pPr>
              <a:defRPr/>
            </a:pPr>
            <a:fld id="{D24D8D2C-1104-4D65-8F96-30D8D1156D5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_SECNDPG_08"/>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111" charset="-128"/>
                <a:cs typeface="+mn-cs"/>
              </a:defRPr>
            </a:lvl1pPr>
          </a:lstStyle>
          <a:p>
            <a:pPr>
              <a:defRPr/>
            </a:pPr>
            <a:endParaRPr lang="el-GR"/>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111" charset="-128"/>
                <a:cs typeface="+mn-cs"/>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111" charset="-128"/>
                <a:cs typeface="+mn-cs"/>
              </a:defRPr>
            </a:lvl1pPr>
          </a:lstStyle>
          <a:p>
            <a:pPr>
              <a:defRPr/>
            </a:pPr>
            <a:endParaRPr lang="el-GR"/>
          </a:p>
        </p:txBody>
      </p:sp>
      <p:sp>
        <p:nvSpPr>
          <p:cNvPr id="1030" name="Rectangle 6"/>
          <p:cNvSpPr>
            <a:spLocks noGrp="1" noChangeArrowheads="1"/>
          </p:cNvSpPr>
          <p:nvPr>
            <p:ph type="sldNum" sz="quarter" idx="4"/>
          </p:nvPr>
        </p:nvSpPr>
        <p:spPr bwMode="auto">
          <a:xfrm>
            <a:off x="6516688" y="60928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111" charset="-128"/>
                <a:cs typeface="+mn-cs"/>
              </a:defRPr>
            </a:lvl1pPr>
          </a:lstStyle>
          <a:p>
            <a:pPr>
              <a:defRPr/>
            </a:pPr>
            <a:fld id="{728A24F0-BFEA-4670-A4BF-03326EEF842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hyperlink" Target="http://europass.cedefop.europa.eu/" TargetMode="External"/><Relationship Id="rId1" Type="http://schemas.openxmlformats.org/officeDocument/2006/relationships/slideLayout" Target="../slideLayouts/slideLayout11.xml"/><Relationship Id="rId6" Type="http://schemas.openxmlformats.org/officeDocument/2006/relationships/image" Target="../media/image11.wmf"/><Relationship Id="rId5" Type="http://schemas.openxmlformats.org/officeDocument/2006/relationships/image" Target="../media/image38.png"/><Relationship Id="rId4" Type="http://schemas.openxmlformats.org/officeDocument/2006/relationships/image" Target="../media/image37.wmf"/></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1403350" y="2130425"/>
            <a:ext cx="7054850" cy="1470025"/>
          </a:xfrm>
        </p:spPr>
        <p:txBody>
          <a:bodyPr/>
          <a:lstStyle/>
          <a:p>
            <a:pPr algn="l" eaLnBrk="1" hangingPunct="1"/>
            <a:endParaRPr lang="el-GR" smtClean="0">
              <a:ea typeface="ＭＳ Ｐゴシック"/>
              <a:cs typeface="ＭＳ Ｐゴシック"/>
            </a:endParaRPr>
          </a:p>
        </p:txBody>
      </p:sp>
      <p:sp>
        <p:nvSpPr>
          <p:cNvPr id="15362" name="Rectangle 3"/>
          <p:cNvSpPr>
            <a:spLocks noGrp="1" noChangeArrowheads="1"/>
          </p:cNvSpPr>
          <p:nvPr>
            <p:ph type="subTitle" idx="4294967295"/>
          </p:nvPr>
        </p:nvSpPr>
        <p:spPr>
          <a:xfrm>
            <a:off x="1371600" y="3886200"/>
            <a:ext cx="6400800" cy="1752600"/>
          </a:xfrm>
        </p:spPr>
        <p:txBody>
          <a:bodyPr/>
          <a:lstStyle/>
          <a:p>
            <a:pPr marL="0" indent="0" eaLnBrk="1" hangingPunct="1">
              <a:buFontTx/>
              <a:buNone/>
            </a:pPr>
            <a:endParaRPr lang="el-GR" smtClean="0">
              <a:ea typeface="ＭＳ Ｐゴシック"/>
              <a:cs typeface="ＭＳ Ｐゴシック"/>
            </a:endParaRPr>
          </a:p>
        </p:txBody>
      </p:sp>
      <p:pic>
        <p:nvPicPr>
          <p:cNvPr id="15363" name="Picture 4" descr="PPT_FIRSTPG_0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Text Box 5"/>
          <p:cNvSpPr txBox="1">
            <a:spLocks noChangeArrowheads="1"/>
          </p:cNvSpPr>
          <p:nvPr/>
        </p:nvSpPr>
        <p:spPr bwMode="auto">
          <a:xfrm>
            <a:off x="468312" y="2397948"/>
            <a:ext cx="8207375" cy="2062103"/>
          </a:xfrm>
          <a:prstGeom prst="rect">
            <a:avLst/>
          </a:prstGeom>
          <a:noFill/>
          <a:ln w="9525">
            <a:noFill/>
            <a:miter lim="800000"/>
            <a:headEnd/>
            <a:tailEnd/>
          </a:ln>
        </p:spPr>
        <p:txBody>
          <a:bodyPr>
            <a:spAutoFit/>
          </a:bodyPr>
          <a:lstStyle/>
          <a:p>
            <a:pPr>
              <a:spcBef>
                <a:spcPct val="50000"/>
              </a:spcBef>
            </a:pPr>
            <a:r>
              <a:rPr lang="en-US" sz="3200" b="1" dirty="0" smtClean="0">
                <a:solidFill>
                  <a:schemeClr val="accent2"/>
                </a:solidFill>
                <a:latin typeface="Calibri" pitchFamily="34" charset="0"/>
              </a:rPr>
              <a:t>Training</a:t>
            </a:r>
            <a:r>
              <a:rPr lang="en-US" sz="3200" b="1" dirty="0">
                <a:solidFill>
                  <a:schemeClr val="accent2"/>
                </a:solidFill>
                <a:latin typeface="Calibri" pitchFamily="34" charset="0"/>
              </a:rPr>
              <a:t>, an essential condition for access to the labour market, quality jobs for younger people and  maintenance and progress of work for older people </a:t>
            </a:r>
            <a:endParaRPr lang="en-GB" sz="3200" b="1" dirty="0">
              <a:solidFill>
                <a:schemeClr val="accent2"/>
              </a:solidFill>
              <a:latin typeface="Calibri" pitchFamily="34" charset="0"/>
            </a:endParaRPr>
          </a:p>
        </p:txBody>
      </p:sp>
      <p:sp>
        <p:nvSpPr>
          <p:cNvPr id="15365" name="Text Box 7"/>
          <p:cNvSpPr txBox="1">
            <a:spLocks noChangeArrowheads="1"/>
          </p:cNvSpPr>
          <p:nvPr/>
        </p:nvSpPr>
        <p:spPr bwMode="auto">
          <a:xfrm>
            <a:off x="323528" y="5013176"/>
            <a:ext cx="6840538" cy="703263"/>
          </a:xfrm>
          <a:prstGeom prst="rect">
            <a:avLst/>
          </a:prstGeom>
          <a:noFill/>
          <a:ln w="9525">
            <a:noFill/>
            <a:miter lim="800000"/>
            <a:headEnd/>
            <a:tailEnd/>
          </a:ln>
        </p:spPr>
        <p:txBody>
          <a:bodyPr>
            <a:spAutoFit/>
          </a:bodyPr>
          <a:lstStyle/>
          <a:p>
            <a:pPr>
              <a:spcBef>
                <a:spcPct val="50000"/>
              </a:spcBef>
            </a:pPr>
            <a:r>
              <a:rPr lang="en-GB" sz="1600" b="1" dirty="0" smtClean="0">
                <a:solidFill>
                  <a:srgbClr val="800000"/>
                </a:solidFill>
                <a:latin typeface="Calibri" pitchFamily="34" charset="0"/>
              </a:rPr>
              <a:t>ETUC Conference </a:t>
            </a:r>
            <a:r>
              <a:rPr lang="en-GB" sz="1600" b="1" smtClean="0">
                <a:solidFill>
                  <a:srgbClr val="800000"/>
                </a:solidFill>
                <a:latin typeface="Calibri" pitchFamily="34" charset="0"/>
              </a:rPr>
              <a:t>05 October </a:t>
            </a:r>
            <a:r>
              <a:rPr lang="en-GB" sz="1600" b="1" dirty="0">
                <a:solidFill>
                  <a:srgbClr val="800000"/>
                </a:solidFill>
                <a:latin typeface="Calibri" pitchFamily="34" charset="0"/>
              </a:rPr>
              <a:t>2012</a:t>
            </a:r>
          </a:p>
          <a:p>
            <a:pPr>
              <a:spcBef>
                <a:spcPct val="50000"/>
              </a:spcBef>
            </a:pPr>
            <a:r>
              <a:rPr lang="en-GB" sz="1600" b="1" dirty="0">
                <a:solidFill>
                  <a:srgbClr val="800000"/>
                </a:solidFill>
                <a:latin typeface="Calibri" pitchFamily="34" charset="0"/>
              </a:rPr>
              <a:t>Loukas Zahilas, Cedefop, Senior Expert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63938" y="1052513"/>
            <a:ext cx="1871662" cy="5556250"/>
            <a:chOff x="2245" y="663"/>
            <a:chExt cx="1179" cy="3500"/>
          </a:xfrm>
        </p:grpSpPr>
        <p:sp>
          <p:nvSpPr>
            <p:cNvPr id="90115" name="AutoShape 3"/>
            <p:cNvSpPr>
              <a:spLocks noChangeArrowheads="1"/>
            </p:cNvSpPr>
            <p:nvPr/>
          </p:nvSpPr>
          <p:spPr bwMode="auto">
            <a:xfrm>
              <a:off x="2245" y="3800"/>
              <a:ext cx="1179" cy="363"/>
            </a:xfrm>
            <a:prstGeom prst="roundRect">
              <a:avLst>
                <a:gd name="adj" fmla="val 50000"/>
              </a:avLst>
            </a:prstGeom>
            <a:solidFill>
              <a:srgbClr val="CC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1</a:t>
              </a:r>
            </a:p>
          </p:txBody>
        </p:sp>
        <p:sp>
          <p:nvSpPr>
            <p:cNvPr id="90116" name="AutoShape 4"/>
            <p:cNvSpPr>
              <a:spLocks noChangeArrowheads="1"/>
            </p:cNvSpPr>
            <p:nvPr/>
          </p:nvSpPr>
          <p:spPr bwMode="auto">
            <a:xfrm>
              <a:off x="2245" y="3351"/>
              <a:ext cx="1179" cy="363"/>
            </a:xfrm>
            <a:prstGeom prst="roundRect">
              <a:avLst>
                <a:gd name="adj" fmla="val 50000"/>
              </a:avLst>
            </a:prstGeom>
            <a:solidFill>
              <a:srgbClr val="DC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2</a:t>
              </a:r>
            </a:p>
          </p:txBody>
        </p:sp>
        <p:sp>
          <p:nvSpPr>
            <p:cNvPr id="90117" name="AutoShape 5"/>
            <p:cNvSpPr>
              <a:spLocks noChangeArrowheads="1"/>
            </p:cNvSpPr>
            <p:nvPr/>
          </p:nvSpPr>
          <p:spPr bwMode="auto">
            <a:xfrm>
              <a:off x="2245" y="2903"/>
              <a:ext cx="1179" cy="363"/>
            </a:xfrm>
            <a:prstGeom prst="roundRect">
              <a:avLst>
                <a:gd name="adj" fmla="val 50000"/>
              </a:avLst>
            </a:prstGeom>
            <a:solidFill>
              <a:srgbClr val="E1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3</a:t>
              </a:r>
            </a:p>
          </p:txBody>
        </p:sp>
        <p:sp>
          <p:nvSpPr>
            <p:cNvPr id="90118" name="AutoShape 6"/>
            <p:cNvSpPr>
              <a:spLocks noChangeArrowheads="1"/>
            </p:cNvSpPr>
            <p:nvPr/>
          </p:nvSpPr>
          <p:spPr bwMode="auto">
            <a:xfrm>
              <a:off x="2245" y="2455"/>
              <a:ext cx="1179" cy="363"/>
            </a:xfrm>
            <a:prstGeom prst="roundRect">
              <a:avLst>
                <a:gd name="adj" fmla="val 50000"/>
              </a:avLst>
            </a:prstGeom>
            <a:solidFill>
              <a:srgbClr val="E6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4</a:t>
              </a:r>
            </a:p>
          </p:txBody>
        </p:sp>
        <p:sp>
          <p:nvSpPr>
            <p:cNvPr id="90119" name="AutoShape 7"/>
            <p:cNvSpPr>
              <a:spLocks noChangeArrowheads="1"/>
            </p:cNvSpPr>
            <p:nvPr/>
          </p:nvSpPr>
          <p:spPr bwMode="auto">
            <a:xfrm>
              <a:off x="2245" y="2007"/>
              <a:ext cx="1179" cy="363"/>
            </a:xfrm>
            <a:prstGeom prst="roundRect">
              <a:avLst>
                <a:gd name="adj" fmla="val 50000"/>
              </a:avLst>
            </a:prstGeom>
            <a:solidFill>
              <a:srgbClr val="EB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5</a:t>
              </a:r>
            </a:p>
          </p:txBody>
        </p:sp>
        <p:sp>
          <p:nvSpPr>
            <p:cNvPr id="90120" name="AutoShape 8"/>
            <p:cNvSpPr>
              <a:spLocks noChangeArrowheads="1"/>
            </p:cNvSpPr>
            <p:nvPr/>
          </p:nvSpPr>
          <p:spPr bwMode="auto">
            <a:xfrm>
              <a:off x="2245" y="1559"/>
              <a:ext cx="1179" cy="363"/>
            </a:xfrm>
            <a:prstGeom prst="roundRect">
              <a:avLst>
                <a:gd name="adj" fmla="val 50000"/>
              </a:avLst>
            </a:prstGeom>
            <a:solidFill>
              <a:srgbClr val="F0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6</a:t>
              </a:r>
            </a:p>
          </p:txBody>
        </p:sp>
        <p:sp>
          <p:nvSpPr>
            <p:cNvPr id="90121" name="AutoShape 9"/>
            <p:cNvSpPr>
              <a:spLocks noChangeArrowheads="1"/>
            </p:cNvSpPr>
            <p:nvPr/>
          </p:nvSpPr>
          <p:spPr bwMode="auto">
            <a:xfrm>
              <a:off x="2245" y="1111"/>
              <a:ext cx="1179" cy="363"/>
            </a:xfrm>
            <a:prstGeom prst="roundRect">
              <a:avLst>
                <a:gd name="adj" fmla="val 50000"/>
              </a:avLst>
            </a:prstGeom>
            <a:solidFill>
              <a:srgbClr val="F5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7</a:t>
              </a:r>
            </a:p>
          </p:txBody>
        </p:sp>
        <p:sp>
          <p:nvSpPr>
            <p:cNvPr id="90122" name="AutoShape 10"/>
            <p:cNvSpPr>
              <a:spLocks noChangeArrowheads="1"/>
            </p:cNvSpPr>
            <p:nvPr/>
          </p:nvSpPr>
          <p:spPr bwMode="auto">
            <a:xfrm>
              <a:off x="2245" y="663"/>
              <a:ext cx="1179" cy="363"/>
            </a:xfrm>
            <a:prstGeom prst="roundRect">
              <a:avLst>
                <a:gd name="adj" fmla="val 50000"/>
              </a:avLst>
            </a:prstGeom>
            <a:solidFill>
              <a:srgbClr val="FA0000"/>
            </a:solidFill>
            <a:ln w="9525" algn="ctr">
              <a:solidFill>
                <a:schemeClr val="tx1"/>
              </a:solidFill>
              <a:round/>
              <a:headEnd/>
              <a:tailEnd/>
            </a:ln>
            <a:effectLst/>
          </p:spPr>
          <p:txBody>
            <a:bodyPr wrap="none" anchor="ctr"/>
            <a:lstStyle/>
            <a:p>
              <a:pPr algn="ctr">
                <a:defRPr/>
              </a:pPr>
              <a:r>
                <a:rPr lang="en-GB" b="1">
                  <a:effectLst>
                    <a:outerShdw blurRad="38100" dist="38100" dir="2700000" algn="tl">
                      <a:srgbClr val="FFFFFF"/>
                    </a:outerShdw>
                  </a:effectLst>
                  <a:latin typeface="+mn-lt"/>
                  <a:ea typeface="ＭＳ Ｐゴシック" pitchFamily="-112" charset="-128"/>
                  <a:cs typeface="+mn-cs"/>
                </a:rPr>
                <a:t>EQF Level 8</a:t>
              </a:r>
            </a:p>
          </p:txBody>
        </p:sp>
      </p:grpSp>
      <p:sp>
        <p:nvSpPr>
          <p:cNvPr id="90123" name="Text Box 11"/>
          <p:cNvSpPr txBox="1">
            <a:spLocks noChangeArrowheads="1"/>
          </p:cNvSpPr>
          <p:nvPr/>
        </p:nvSpPr>
        <p:spPr bwMode="auto">
          <a:xfrm>
            <a:off x="755650" y="836613"/>
            <a:ext cx="1943100" cy="457200"/>
          </a:xfrm>
          <a:prstGeom prst="rect">
            <a:avLst/>
          </a:prstGeom>
          <a:noFill/>
          <a:ln w="9525" algn="ctr">
            <a:noFill/>
            <a:miter lim="800000"/>
            <a:headEnd/>
            <a:tailEnd/>
          </a:ln>
          <a:effectLst/>
        </p:spPr>
        <p:txBody>
          <a:bodyPr>
            <a:spAutoFit/>
          </a:bodyPr>
          <a:lstStyle/>
          <a:p>
            <a:pPr algn="ctr">
              <a:spcBef>
                <a:spcPct val="50000"/>
              </a:spcBef>
              <a:defRPr/>
            </a:pPr>
            <a:r>
              <a:rPr lang="en-GB" sz="2400" b="1">
                <a:solidFill>
                  <a:schemeClr val="accent2"/>
                </a:solidFill>
                <a:effectLst>
                  <a:outerShdw blurRad="38100" dist="38100" dir="2700000" algn="tl">
                    <a:srgbClr val="C0C0C0"/>
                  </a:outerShdw>
                </a:effectLst>
                <a:latin typeface="Corbel" pitchFamily="34" charset="0"/>
              </a:rPr>
              <a:t>Country A</a:t>
            </a:r>
          </a:p>
        </p:txBody>
      </p:sp>
      <p:sp>
        <p:nvSpPr>
          <p:cNvPr id="90124" name="Text Box 12"/>
          <p:cNvSpPr txBox="1">
            <a:spLocks noChangeArrowheads="1"/>
          </p:cNvSpPr>
          <p:nvPr/>
        </p:nvSpPr>
        <p:spPr bwMode="auto">
          <a:xfrm>
            <a:off x="5940425" y="765175"/>
            <a:ext cx="1943100" cy="457200"/>
          </a:xfrm>
          <a:prstGeom prst="rect">
            <a:avLst/>
          </a:prstGeom>
          <a:noFill/>
          <a:ln w="9525" algn="ctr">
            <a:noFill/>
            <a:miter lim="800000"/>
            <a:headEnd/>
            <a:tailEnd/>
          </a:ln>
          <a:effectLst/>
        </p:spPr>
        <p:txBody>
          <a:bodyPr>
            <a:spAutoFit/>
          </a:bodyPr>
          <a:lstStyle/>
          <a:p>
            <a:pPr algn="ctr">
              <a:spcBef>
                <a:spcPct val="50000"/>
              </a:spcBef>
              <a:defRPr/>
            </a:pPr>
            <a:r>
              <a:rPr lang="en-GB" sz="2400" b="1">
                <a:solidFill>
                  <a:schemeClr val="accent2"/>
                </a:solidFill>
                <a:effectLst>
                  <a:outerShdw blurRad="38100" dist="38100" dir="2700000" algn="tl">
                    <a:srgbClr val="C0C0C0"/>
                  </a:outerShdw>
                </a:effectLst>
                <a:latin typeface="Corbel" pitchFamily="34" charset="0"/>
              </a:rPr>
              <a:t>Country B</a:t>
            </a:r>
          </a:p>
        </p:txBody>
      </p:sp>
      <p:grpSp>
        <p:nvGrpSpPr>
          <p:cNvPr id="3" name="Group 13"/>
          <p:cNvGrpSpPr>
            <a:grpSpLocks/>
          </p:cNvGrpSpPr>
          <p:nvPr/>
        </p:nvGrpSpPr>
        <p:grpSpPr bwMode="auto">
          <a:xfrm>
            <a:off x="1116013" y="1412875"/>
            <a:ext cx="6911975" cy="4249738"/>
            <a:chOff x="703" y="890"/>
            <a:chExt cx="4354" cy="2677"/>
          </a:xfrm>
        </p:grpSpPr>
        <p:sp>
          <p:nvSpPr>
            <p:cNvPr id="28699" name="Line 14"/>
            <p:cNvSpPr>
              <a:spLocks noChangeShapeType="1"/>
            </p:cNvSpPr>
            <p:nvPr/>
          </p:nvSpPr>
          <p:spPr bwMode="auto">
            <a:xfrm>
              <a:off x="1791" y="2024"/>
              <a:ext cx="386" cy="136"/>
            </a:xfrm>
            <a:prstGeom prst="line">
              <a:avLst/>
            </a:prstGeom>
            <a:noFill/>
            <a:ln w="50800">
              <a:solidFill>
                <a:schemeClr val="tx1"/>
              </a:solidFill>
              <a:round/>
              <a:headEnd type="triangle" w="lg" len="med"/>
              <a:tailEnd type="triangle" w="lg" len="med"/>
            </a:ln>
          </p:spPr>
          <p:txBody>
            <a:bodyPr/>
            <a:lstStyle/>
            <a:p>
              <a:endParaRPr lang="en-US"/>
            </a:p>
          </p:txBody>
        </p:sp>
        <p:sp>
          <p:nvSpPr>
            <p:cNvPr id="28700" name="Line 15"/>
            <p:cNvSpPr>
              <a:spLocks noChangeShapeType="1"/>
            </p:cNvSpPr>
            <p:nvPr/>
          </p:nvSpPr>
          <p:spPr bwMode="auto">
            <a:xfrm flipV="1">
              <a:off x="1746" y="890"/>
              <a:ext cx="454" cy="272"/>
            </a:xfrm>
            <a:prstGeom prst="line">
              <a:avLst/>
            </a:prstGeom>
            <a:noFill/>
            <a:ln w="50800">
              <a:solidFill>
                <a:schemeClr val="tx1"/>
              </a:solidFill>
              <a:round/>
              <a:headEnd type="triangle" w="lg" len="med"/>
              <a:tailEnd type="triangle" w="lg" len="med"/>
            </a:ln>
          </p:spPr>
          <p:txBody>
            <a:bodyPr/>
            <a:lstStyle/>
            <a:p>
              <a:endParaRPr lang="en-US"/>
            </a:p>
          </p:txBody>
        </p:sp>
        <p:sp>
          <p:nvSpPr>
            <p:cNvPr id="28701" name="Line 16"/>
            <p:cNvSpPr>
              <a:spLocks noChangeShapeType="1"/>
            </p:cNvSpPr>
            <p:nvPr/>
          </p:nvSpPr>
          <p:spPr bwMode="auto">
            <a:xfrm flipV="1">
              <a:off x="1791" y="2659"/>
              <a:ext cx="386" cy="91"/>
            </a:xfrm>
            <a:prstGeom prst="line">
              <a:avLst/>
            </a:prstGeom>
            <a:noFill/>
            <a:ln w="50800">
              <a:solidFill>
                <a:schemeClr val="tx1"/>
              </a:solidFill>
              <a:round/>
              <a:headEnd type="triangle" w="lg" len="med"/>
              <a:tailEnd type="triangle" w="lg" len="med"/>
            </a:ln>
          </p:spPr>
          <p:txBody>
            <a:bodyPr/>
            <a:lstStyle/>
            <a:p>
              <a:endParaRPr lang="en-US"/>
            </a:p>
          </p:txBody>
        </p:sp>
        <p:sp>
          <p:nvSpPr>
            <p:cNvPr id="28702" name="Line 17"/>
            <p:cNvSpPr>
              <a:spLocks noChangeShapeType="1"/>
            </p:cNvSpPr>
            <p:nvPr/>
          </p:nvSpPr>
          <p:spPr bwMode="auto">
            <a:xfrm flipV="1">
              <a:off x="1791" y="3475"/>
              <a:ext cx="385" cy="46"/>
            </a:xfrm>
            <a:prstGeom prst="line">
              <a:avLst/>
            </a:prstGeom>
            <a:noFill/>
            <a:ln w="50800">
              <a:solidFill>
                <a:schemeClr val="tx1"/>
              </a:solidFill>
              <a:round/>
              <a:headEnd type="triangle" w="lg" len="med"/>
              <a:tailEnd type="triangle" w="lg" len="med"/>
            </a:ln>
          </p:spPr>
          <p:txBody>
            <a:bodyPr/>
            <a:lstStyle/>
            <a:p>
              <a:endParaRPr lang="en-US"/>
            </a:p>
          </p:txBody>
        </p:sp>
        <p:sp>
          <p:nvSpPr>
            <p:cNvPr id="28703" name="Line 18"/>
            <p:cNvSpPr>
              <a:spLocks noChangeShapeType="1"/>
            </p:cNvSpPr>
            <p:nvPr/>
          </p:nvSpPr>
          <p:spPr bwMode="auto">
            <a:xfrm>
              <a:off x="3470" y="935"/>
              <a:ext cx="453" cy="363"/>
            </a:xfrm>
            <a:prstGeom prst="line">
              <a:avLst/>
            </a:prstGeom>
            <a:noFill/>
            <a:ln w="50800">
              <a:solidFill>
                <a:schemeClr val="tx1"/>
              </a:solidFill>
              <a:round/>
              <a:headEnd type="triangle" w="lg" len="med"/>
              <a:tailEnd type="triangle" w="lg" len="med"/>
            </a:ln>
          </p:spPr>
          <p:txBody>
            <a:bodyPr/>
            <a:lstStyle/>
            <a:p>
              <a:endParaRPr lang="en-US"/>
            </a:p>
          </p:txBody>
        </p:sp>
        <p:sp>
          <p:nvSpPr>
            <p:cNvPr id="28704" name="Line 19"/>
            <p:cNvSpPr>
              <a:spLocks noChangeShapeType="1"/>
            </p:cNvSpPr>
            <p:nvPr/>
          </p:nvSpPr>
          <p:spPr bwMode="auto">
            <a:xfrm>
              <a:off x="3470" y="2251"/>
              <a:ext cx="408" cy="90"/>
            </a:xfrm>
            <a:prstGeom prst="line">
              <a:avLst/>
            </a:prstGeom>
            <a:noFill/>
            <a:ln w="50800">
              <a:solidFill>
                <a:schemeClr val="tx1"/>
              </a:solidFill>
              <a:round/>
              <a:headEnd type="triangle" w="lg" len="med"/>
              <a:tailEnd type="triangle" w="lg" len="med"/>
            </a:ln>
          </p:spPr>
          <p:txBody>
            <a:bodyPr/>
            <a:lstStyle/>
            <a:p>
              <a:endParaRPr lang="en-US"/>
            </a:p>
          </p:txBody>
        </p:sp>
        <p:sp>
          <p:nvSpPr>
            <p:cNvPr id="28705" name="Line 20"/>
            <p:cNvSpPr>
              <a:spLocks noChangeShapeType="1"/>
            </p:cNvSpPr>
            <p:nvPr/>
          </p:nvSpPr>
          <p:spPr bwMode="auto">
            <a:xfrm>
              <a:off x="3470" y="3475"/>
              <a:ext cx="453" cy="91"/>
            </a:xfrm>
            <a:prstGeom prst="line">
              <a:avLst/>
            </a:prstGeom>
            <a:noFill/>
            <a:ln w="50800">
              <a:solidFill>
                <a:schemeClr val="tx1"/>
              </a:solidFill>
              <a:round/>
              <a:headEnd type="triangle" w="lg" len="med"/>
              <a:tailEnd type="triangle" w="lg" len="med"/>
            </a:ln>
          </p:spPr>
          <p:txBody>
            <a:bodyPr/>
            <a:lstStyle/>
            <a:p>
              <a:endParaRPr lang="en-US"/>
            </a:p>
          </p:txBody>
        </p:sp>
        <p:sp>
          <p:nvSpPr>
            <p:cNvPr id="28706" name="Line 21"/>
            <p:cNvSpPr>
              <a:spLocks noChangeShapeType="1"/>
            </p:cNvSpPr>
            <p:nvPr/>
          </p:nvSpPr>
          <p:spPr bwMode="auto">
            <a:xfrm>
              <a:off x="4649" y="1480"/>
              <a:ext cx="362" cy="45"/>
            </a:xfrm>
            <a:prstGeom prst="line">
              <a:avLst/>
            </a:prstGeom>
            <a:noFill/>
            <a:ln w="50800">
              <a:solidFill>
                <a:schemeClr val="tx1"/>
              </a:solidFill>
              <a:round/>
              <a:headEnd type="triangle" w="lg" len="med"/>
              <a:tailEnd type="triangle" w="lg" len="med"/>
            </a:ln>
          </p:spPr>
          <p:txBody>
            <a:bodyPr/>
            <a:lstStyle/>
            <a:p>
              <a:endParaRPr lang="en-US"/>
            </a:p>
          </p:txBody>
        </p:sp>
        <p:sp>
          <p:nvSpPr>
            <p:cNvPr id="28707" name="Line 22"/>
            <p:cNvSpPr>
              <a:spLocks noChangeShapeType="1"/>
            </p:cNvSpPr>
            <p:nvPr/>
          </p:nvSpPr>
          <p:spPr bwMode="auto">
            <a:xfrm flipV="1">
              <a:off x="4649" y="2387"/>
              <a:ext cx="318" cy="0"/>
            </a:xfrm>
            <a:prstGeom prst="line">
              <a:avLst/>
            </a:prstGeom>
            <a:noFill/>
            <a:ln w="50800">
              <a:solidFill>
                <a:schemeClr val="tx1"/>
              </a:solidFill>
              <a:round/>
              <a:headEnd type="triangle" w="lg" len="med"/>
              <a:tailEnd type="triangle" w="lg" len="med"/>
            </a:ln>
          </p:spPr>
          <p:txBody>
            <a:bodyPr/>
            <a:lstStyle/>
            <a:p>
              <a:endParaRPr lang="en-US"/>
            </a:p>
          </p:txBody>
        </p:sp>
        <p:sp>
          <p:nvSpPr>
            <p:cNvPr id="28708" name="Line 23"/>
            <p:cNvSpPr>
              <a:spLocks noChangeShapeType="1"/>
            </p:cNvSpPr>
            <p:nvPr/>
          </p:nvSpPr>
          <p:spPr bwMode="auto">
            <a:xfrm flipV="1">
              <a:off x="4649" y="3521"/>
              <a:ext cx="408" cy="45"/>
            </a:xfrm>
            <a:prstGeom prst="line">
              <a:avLst/>
            </a:prstGeom>
            <a:noFill/>
            <a:ln w="50800">
              <a:solidFill>
                <a:schemeClr val="tx1"/>
              </a:solidFill>
              <a:round/>
              <a:headEnd type="triangle" w="lg" len="med"/>
              <a:tailEnd type="triangle" w="lg" len="med"/>
            </a:ln>
          </p:spPr>
          <p:txBody>
            <a:bodyPr/>
            <a:lstStyle/>
            <a:p>
              <a:endParaRPr lang="en-US"/>
            </a:p>
          </p:txBody>
        </p:sp>
        <p:sp>
          <p:nvSpPr>
            <p:cNvPr id="28709" name="Line 24"/>
            <p:cNvSpPr>
              <a:spLocks noChangeShapeType="1"/>
            </p:cNvSpPr>
            <p:nvPr/>
          </p:nvSpPr>
          <p:spPr bwMode="auto">
            <a:xfrm>
              <a:off x="748" y="1933"/>
              <a:ext cx="318" cy="46"/>
            </a:xfrm>
            <a:prstGeom prst="line">
              <a:avLst/>
            </a:prstGeom>
            <a:noFill/>
            <a:ln w="50800">
              <a:solidFill>
                <a:schemeClr val="tx1"/>
              </a:solidFill>
              <a:round/>
              <a:headEnd type="triangle" w="lg" len="med"/>
              <a:tailEnd type="triangle" w="lg" len="med"/>
            </a:ln>
          </p:spPr>
          <p:txBody>
            <a:bodyPr/>
            <a:lstStyle/>
            <a:p>
              <a:endParaRPr lang="en-US"/>
            </a:p>
          </p:txBody>
        </p:sp>
        <p:sp>
          <p:nvSpPr>
            <p:cNvPr id="28710" name="Line 25"/>
            <p:cNvSpPr>
              <a:spLocks noChangeShapeType="1"/>
            </p:cNvSpPr>
            <p:nvPr/>
          </p:nvSpPr>
          <p:spPr bwMode="auto">
            <a:xfrm>
              <a:off x="748" y="1162"/>
              <a:ext cx="318" cy="45"/>
            </a:xfrm>
            <a:prstGeom prst="line">
              <a:avLst/>
            </a:prstGeom>
            <a:noFill/>
            <a:ln w="50800">
              <a:solidFill>
                <a:schemeClr val="tx1"/>
              </a:solidFill>
              <a:round/>
              <a:headEnd type="triangle" w="lg" len="med"/>
              <a:tailEnd type="triangle" w="lg" len="med"/>
            </a:ln>
          </p:spPr>
          <p:txBody>
            <a:bodyPr/>
            <a:lstStyle/>
            <a:p>
              <a:endParaRPr lang="en-US"/>
            </a:p>
          </p:txBody>
        </p:sp>
        <p:sp>
          <p:nvSpPr>
            <p:cNvPr id="28711" name="Line 26"/>
            <p:cNvSpPr>
              <a:spLocks noChangeShapeType="1"/>
            </p:cNvSpPr>
            <p:nvPr/>
          </p:nvSpPr>
          <p:spPr bwMode="auto">
            <a:xfrm flipV="1">
              <a:off x="703" y="2750"/>
              <a:ext cx="363" cy="0"/>
            </a:xfrm>
            <a:prstGeom prst="line">
              <a:avLst/>
            </a:prstGeom>
            <a:noFill/>
            <a:ln w="50800">
              <a:solidFill>
                <a:schemeClr val="tx1"/>
              </a:solidFill>
              <a:round/>
              <a:headEnd type="triangle" w="lg" len="med"/>
              <a:tailEnd type="triangle" w="lg" len="med"/>
            </a:ln>
          </p:spPr>
          <p:txBody>
            <a:bodyPr/>
            <a:lstStyle/>
            <a:p>
              <a:endParaRPr lang="en-US"/>
            </a:p>
          </p:txBody>
        </p:sp>
        <p:sp>
          <p:nvSpPr>
            <p:cNvPr id="28712" name="Line 27"/>
            <p:cNvSpPr>
              <a:spLocks noChangeShapeType="1"/>
            </p:cNvSpPr>
            <p:nvPr/>
          </p:nvSpPr>
          <p:spPr bwMode="auto">
            <a:xfrm flipV="1">
              <a:off x="749" y="3566"/>
              <a:ext cx="317" cy="1"/>
            </a:xfrm>
            <a:prstGeom prst="line">
              <a:avLst/>
            </a:prstGeom>
            <a:noFill/>
            <a:ln w="50800">
              <a:solidFill>
                <a:schemeClr val="tx1"/>
              </a:solidFill>
              <a:round/>
              <a:headEnd type="triangle" w="lg" len="med"/>
              <a:tailEnd type="triangle" w="lg" len="med"/>
            </a:ln>
          </p:spPr>
          <p:txBody>
            <a:bodyPr/>
            <a:lstStyle/>
            <a:p>
              <a:endParaRPr lang="en-US"/>
            </a:p>
          </p:txBody>
        </p:sp>
      </p:grpSp>
      <p:grpSp>
        <p:nvGrpSpPr>
          <p:cNvPr id="4" name="Group 28"/>
          <p:cNvGrpSpPr>
            <a:grpSpLocks/>
          </p:cNvGrpSpPr>
          <p:nvPr/>
        </p:nvGrpSpPr>
        <p:grpSpPr bwMode="auto">
          <a:xfrm>
            <a:off x="6300788" y="1844675"/>
            <a:ext cx="2592387" cy="4248150"/>
            <a:chOff x="3969" y="1162"/>
            <a:chExt cx="1633" cy="2676"/>
          </a:xfrm>
        </p:grpSpPr>
        <p:grpSp>
          <p:nvGrpSpPr>
            <p:cNvPr id="28691" name="Group 29"/>
            <p:cNvGrpSpPr>
              <a:grpSpLocks/>
            </p:cNvGrpSpPr>
            <p:nvPr/>
          </p:nvGrpSpPr>
          <p:grpSpPr bwMode="auto">
            <a:xfrm>
              <a:off x="4967" y="1207"/>
              <a:ext cx="635" cy="2540"/>
              <a:chOff x="4150" y="1162"/>
              <a:chExt cx="1361" cy="2540"/>
            </a:xfrm>
          </p:grpSpPr>
          <p:sp>
            <p:nvSpPr>
              <p:cNvPr id="14359" name="AutoShape 30"/>
              <p:cNvSpPr>
                <a:spLocks noChangeArrowheads="1"/>
              </p:cNvSpPr>
              <p:nvPr/>
            </p:nvSpPr>
            <p:spPr bwMode="auto">
              <a:xfrm flipH="1">
                <a:off x="4377" y="3158"/>
                <a:ext cx="1134" cy="544"/>
              </a:xfrm>
              <a:prstGeom prst="verticalScroll">
                <a:avLst>
                  <a:gd name="adj" fmla="val 19852"/>
                </a:avLst>
              </a:prstGeom>
              <a:solidFill>
                <a:srgbClr val="CCFFCC"/>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60" name="AutoShape 31"/>
              <p:cNvSpPr>
                <a:spLocks noChangeArrowheads="1"/>
              </p:cNvSpPr>
              <p:nvPr/>
            </p:nvSpPr>
            <p:spPr bwMode="auto">
              <a:xfrm flipH="1">
                <a:off x="4150" y="2115"/>
                <a:ext cx="1134" cy="544"/>
              </a:xfrm>
              <a:prstGeom prst="verticalScroll">
                <a:avLst>
                  <a:gd name="adj" fmla="val 19852"/>
                </a:avLst>
              </a:prstGeom>
              <a:solidFill>
                <a:srgbClr val="CCFF33"/>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61" name="AutoShape 32"/>
              <p:cNvSpPr>
                <a:spLocks noChangeArrowheads="1"/>
              </p:cNvSpPr>
              <p:nvPr/>
            </p:nvSpPr>
            <p:spPr bwMode="auto">
              <a:xfrm flipH="1">
                <a:off x="4332" y="1162"/>
                <a:ext cx="1134" cy="544"/>
              </a:xfrm>
              <a:prstGeom prst="verticalScroll">
                <a:avLst>
                  <a:gd name="adj" fmla="val 19852"/>
                </a:avLst>
              </a:prstGeom>
              <a:solidFill>
                <a:srgbClr val="66FF33"/>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grpSp>
        <p:grpSp>
          <p:nvGrpSpPr>
            <p:cNvPr id="28692" name="Group 33"/>
            <p:cNvGrpSpPr>
              <a:grpSpLocks/>
            </p:cNvGrpSpPr>
            <p:nvPr/>
          </p:nvGrpSpPr>
          <p:grpSpPr bwMode="auto">
            <a:xfrm>
              <a:off x="3969" y="1162"/>
              <a:ext cx="589" cy="2676"/>
              <a:chOff x="3969" y="1162"/>
              <a:chExt cx="589" cy="2676"/>
            </a:xfrm>
          </p:grpSpPr>
          <p:sp>
            <p:nvSpPr>
              <p:cNvPr id="14356" name="Oval 34"/>
              <p:cNvSpPr>
                <a:spLocks noChangeArrowheads="1"/>
              </p:cNvSpPr>
              <p:nvPr/>
            </p:nvSpPr>
            <p:spPr bwMode="auto">
              <a:xfrm>
                <a:off x="3969" y="1162"/>
                <a:ext cx="589" cy="589"/>
              </a:xfrm>
              <a:prstGeom prst="ellipse">
                <a:avLst/>
              </a:prstGeom>
              <a:solidFill>
                <a:srgbClr val="CCFF99"/>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 NQS</a:t>
                </a:r>
              </a:p>
            </p:txBody>
          </p:sp>
          <p:sp>
            <p:nvSpPr>
              <p:cNvPr id="14357" name="Oval 35"/>
              <p:cNvSpPr>
                <a:spLocks noChangeArrowheads="1"/>
              </p:cNvSpPr>
              <p:nvPr/>
            </p:nvSpPr>
            <p:spPr bwMode="auto">
              <a:xfrm>
                <a:off x="3969" y="2069"/>
                <a:ext cx="589" cy="589"/>
              </a:xfrm>
              <a:prstGeom prst="ellipse">
                <a:avLst/>
              </a:prstGeom>
              <a:solidFill>
                <a:srgbClr val="CCFF99"/>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 NQS</a:t>
                </a:r>
                <a:endParaRPr lang="en-GB" sz="1400">
                  <a:latin typeface="+mn-lt"/>
                  <a:ea typeface="ＭＳ Ｐゴシック" pitchFamily="-112" charset="-128"/>
                  <a:cs typeface="+mn-cs"/>
                </a:endParaRPr>
              </a:p>
            </p:txBody>
          </p:sp>
          <p:sp>
            <p:nvSpPr>
              <p:cNvPr id="14358" name="Oval 36"/>
              <p:cNvSpPr>
                <a:spLocks noChangeArrowheads="1"/>
              </p:cNvSpPr>
              <p:nvPr/>
            </p:nvSpPr>
            <p:spPr bwMode="auto">
              <a:xfrm>
                <a:off x="3969" y="3249"/>
                <a:ext cx="589" cy="589"/>
              </a:xfrm>
              <a:prstGeom prst="ellipse">
                <a:avLst/>
              </a:prstGeom>
              <a:solidFill>
                <a:srgbClr val="CCFF99"/>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 NQS</a:t>
                </a:r>
                <a:endParaRPr lang="en-GB" sz="1400">
                  <a:latin typeface="+mn-lt"/>
                  <a:ea typeface="ＭＳ Ｐゴシック" pitchFamily="-112" charset="-128"/>
                  <a:cs typeface="+mn-cs"/>
                </a:endParaRPr>
              </a:p>
            </p:txBody>
          </p:sp>
        </p:grpSp>
      </p:grpSp>
      <p:grpSp>
        <p:nvGrpSpPr>
          <p:cNvPr id="7" name="Group 37"/>
          <p:cNvGrpSpPr>
            <a:grpSpLocks/>
          </p:cNvGrpSpPr>
          <p:nvPr/>
        </p:nvGrpSpPr>
        <p:grpSpPr bwMode="auto">
          <a:xfrm>
            <a:off x="395288" y="1412875"/>
            <a:ext cx="2303462" cy="4608513"/>
            <a:chOff x="249" y="890"/>
            <a:chExt cx="1451" cy="2903"/>
          </a:xfrm>
        </p:grpSpPr>
        <p:grpSp>
          <p:nvGrpSpPr>
            <p:cNvPr id="28681" name="Group 38"/>
            <p:cNvGrpSpPr>
              <a:grpSpLocks/>
            </p:cNvGrpSpPr>
            <p:nvPr/>
          </p:nvGrpSpPr>
          <p:grpSpPr bwMode="auto">
            <a:xfrm>
              <a:off x="249" y="890"/>
              <a:ext cx="544" cy="2903"/>
              <a:chOff x="249" y="890"/>
              <a:chExt cx="1225" cy="2903"/>
            </a:xfrm>
          </p:grpSpPr>
          <p:sp>
            <p:nvSpPr>
              <p:cNvPr id="14350" name="AutoShape 39"/>
              <p:cNvSpPr>
                <a:spLocks noChangeArrowheads="1"/>
              </p:cNvSpPr>
              <p:nvPr/>
            </p:nvSpPr>
            <p:spPr bwMode="auto">
              <a:xfrm>
                <a:off x="339" y="3249"/>
                <a:ext cx="1135" cy="544"/>
              </a:xfrm>
              <a:prstGeom prst="verticalScroll">
                <a:avLst>
                  <a:gd name="adj" fmla="val 19852"/>
                </a:avLst>
              </a:prstGeom>
              <a:solidFill>
                <a:srgbClr val="FFCC99"/>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51" name="AutoShape 40"/>
              <p:cNvSpPr>
                <a:spLocks noChangeArrowheads="1"/>
              </p:cNvSpPr>
              <p:nvPr/>
            </p:nvSpPr>
            <p:spPr bwMode="auto">
              <a:xfrm>
                <a:off x="249" y="2478"/>
                <a:ext cx="1135" cy="544"/>
              </a:xfrm>
              <a:prstGeom prst="verticalScroll">
                <a:avLst>
                  <a:gd name="adj" fmla="val 19852"/>
                </a:avLst>
              </a:prstGeom>
              <a:solidFill>
                <a:srgbClr val="FFCC00"/>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52" name="AutoShape 41"/>
              <p:cNvSpPr>
                <a:spLocks noChangeArrowheads="1"/>
              </p:cNvSpPr>
              <p:nvPr/>
            </p:nvSpPr>
            <p:spPr bwMode="auto">
              <a:xfrm>
                <a:off x="339" y="1661"/>
                <a:ext cx="1135" cy="544"/>
              </a:xfrm>
              <a:prstGeom prst="verticalScroll">
                <a:avLst>
                  <a:gd name="adj" fmla="val 19852"/>
                </a:avLst>
              </a:prstGeom>
              <a:solidFill>
                <a:srgbClr val="FF9900"/>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53" name="AutoShape 42"/>
              <p:cNvSpPr>
                <a:spLocks noChangeArrowheads="1"/>
              </p:cNvSpPr>
              <p:nvPr/>
            </p:nvSpPr>
            <p:spPr bwMode="auto">
              <a:xfrm>
                <a:off x="249" y="890"/>
                <a:ext cx="1135" cy="544"/>
              </a:xfrm>
              <a:prstGeom prst="verticalScroll">
                <a:avLst>
                  <a:gd name="adj" fmla="val 19852"/>
                </a:avLst>
              </a:prstGeom>
              <a:solidFill>
                <a:srgbClr val="FFCCCC"/>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grpSp>
        <p:grpSp>
          <p:nvGrpSpPr>
            <p:cNvPr id="28682" name="Group 43"/>
            <p:cNvGrpSpPr>
              <a:grpSpLocks/>
            </p:cNvGrpSpPr>
            <p:nvPr/>
          </p:nvGrpSpPr>
          <p:grpSpPr bwMode="auto">
            <a:xfrm>
              <a:off x="1111" y="935"/>
              <a:ext cx="589" cy="2857"/>
              <a:chOff x="1111" y="935"/>
              <a:chExt cx="589" cy="2857"/>
            </a:xfrm>
          </p:grpSpPr>
          <p:sp>
            <p:nvSpPr>
              <p:cNvPr id="14346" name="Oval 44"/>
              <p:cNvSpPr>
                <a:spLocks noChangeArrowheads="1"/>
              </p:cNvSpPr>
              <p:nvPr/>
            </p:nvSpPr>
            <p:spPr bwMode="auto">
              <a:xfrm>
                <a:off x="1111" y="1691"/>
                <a:ext cx="589" cy="589"/>
              </a:xfrm>
              <a:prstGeom prst="ellipse">
                <a:avLst/>
              </a:prstGeom>
              <a:solidFill>
                <a:srgbClr val="FFB871"/>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a:t>
                </a:r>
                <a:br>
                  <a:rPr lang="en-GB" sz="1400" b="1">
                    <a:latin typeface="+mn-lt"/>
                    <a:ea typeface="ＭＳ Ｐゴシック" pitchFamily="-112" charset="-128"/>
                    <a:cs typeface="+mn-cs"/>
                  </a:rPr>
                </a:br>
                <a:r>
                  <a:rPr lang="en-GB" sz="1400" b="1">
                    <a:latin typeface="+mn-lt"/>
                    <a:ea typeface="ＭＳ Ｐゴシック" pitchFamily="-112" charset="-128"/>
                    <a:cs typeface="+mn-cs"/>
                  </a:rPr>
                  <a:t>NQS</a:t>
                </a:r>
                <a:endParaRPr lang="en-GB" sz="1400">
                  <a:latin typeface="+mn-lt"/>
                  <a:ea typeface="ＭＳ Ｐゴシック" pitchFamily="-112" charset="-128"/>
                  <a:cs typeface="+mn-cs"/>
                </a:endParaRPr>
              </a:p>
            </p:txBody>
          </p:sp>
          <p:sp>
            <p:nvSpPr>
              <p:cNvPr id="14347" name="Oval 45"/>
              <p:cNvSpPr>
                <a:spLocks noChangeArrowheads="1"/>
              </p:cNvSpPr>
              <p:nvPr/>
            </p:nvSpPr>
            <p:spPr bwMode="auto">
              <a:xfrm>
                <a:off x="1111" y="2447"/>
                <a:ext cx="589" cy="589"/>
              </a:xfrm>
              <a:prstGeom prst="ellipse">
                <a:avLst/>
              </a:prstGeom>
              <a:solidFill>
                <a:srgbClr val="FFB871"/>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a:t>
                </a:r>
                <a:br>
                  <a:rPr lang="en-GB" sz="1400" b="1">
                    <a:latin typeface="+mn-lt"/>
                    <a:ea typeface="ＭＳ Ｐゴシック" pitchFamily="-112" charset="-128"/>
                    <a:cs typeface="+mn-cs"/>
                  </a:rPr>
                </a:br>
                <a:r>
                  <a:rPr lang="en-GB" sz="1400" b="1">
                    <a:latin typeface="+mn-lt"/>
                    <a:ea typeface="ＭＳ Ｐゴシック" pitchFamily="-112" charset="-128"/>
                    <a:cs typeface="+mn-cs"/>
                  </a:rPr>
                  <a:t>NQS</a:t>
                </a:r>
                <a:endParaRPr lang="en-GB" sz="1400">
                  <a:latin typeface="+mn-lt"/>
                  <a:ea typeface="ＭＳ Ｐゴシック" pitchFamily="-112" charset="-128"/>
                  <a:cs typeface="+mn-cs"/>
                </a:endParaRPr>
              </a:p>
            </p:txBody>
          </p:sp>
          <p:sp>
            <p:nvSpPr>
              <p:cNvPr id="14348" name="Oval 46"/>
              <p:cNvSpPr>
                <a:spLocks noChangeArrowheads="1"/>
              </p:cNvSpPr>
              <p:nvPr/>
            </p:nvSpPr>
            <p:spPr bwMode="auto">
              <a:xfrm>
                <a:off x="1111" y="3203"/>
                <a:ext cx="589" cy="589"/>
              </a:xfrm>
              <a:prstGeom prst="ellipse">
                <a:avLst/>
              </a:prstGeom>
              <a:solidFill>
                <a:srgbClr val="FFB871"/>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a:t>
                </a:r>
                <a:br>
                  <a:rPr lang="en-GB" sz="1400" b="1">
                    <a:latin typeface="+mn-lt"/>
                    <a:ea typeface="ＭＳ Ｐゴシック" pitchFamily="-112" charset="-128"/>
                    <a:cs typeface="+mn-cs"/>
                  </a:rPr>
                </a:br>
                <a:r>
                  <a:rPr lang="en-GB" sz="1400" b="1">
                    <a:latin typeface="+mn-lt"/>
                    <a:ea typeface="ＭＳ Ｐゴシック" pitchFamily="-112" charset="-128"/>
                    <a:cs typeface="+mn-cs"/>
                  </a:rPr>
                  <a:t>NQS</a:t>
                </a:r>
                <a:endParaRPr lang="en-GB" sz="1400">
                  <a:latin typeface="+mn-lt"/>
                  <a:ea typeface="ＭＳ Ｐゴシック" pitchFamily="-112" charset="-128"/>
                  <a:cs typeface="+mn-cs"/>
                </a:endParaRPr>
              </a:p>
            </p:txBody>
          </p:sp>
          <p:sp>
            <p:nvSpPr>
              <p:cNvPr id="14349" name="Oval 47"/>
              <p:cNvSpPr>
                <a:spLocks noChangeArrowheads="1"/>
              </p:cNvSpPr>
              <p:nvPr/>
            </p:nvSpPr>
            <p:spPr bwMode="auto">
              <a:xfrm>
                <a:off x="1111" y="935"/>
                <a:ext cx="589" cy="589"/>
              </a:xfrm>
              <a:prstGeom prst="ellipse">
                <a:avLst/>
              </a:prstGeom>
              <a:solidFill>
                <a:srgbClr val="FFB871"/>
              </a:solidFill>
              <a:ln w="9525" algn="ctr">
                <a:solidFill>
                  <a:schemeClr val="tx1"/>
                </a:solidFill>
                <a:round/>
                <a:headEnd/>
                <a:tailEnd/>
              </a:ln>
            </p:spPr>
            <p:txBody>
              <a:bodyPr anchor="ctr"/>
              <a:lstStyle/>
              <a:p>
                <a:pPr algn="ctr">
                  <a:defRPr/>
                </a:pPr>
                <a:r>
                  <a:rPr lang="en-GB" sz="1400" b="1">
                    <a:latin typeface="+mn-lt"/>
                    <a:ea typeface="ＭＳ Ｐゴシック" pitchFamily="-112" charset="-128"/>
                    <a:cs typeface="+mn-cs"/>
                  </a:rPr>
                  <a:t>NQF/</a:t>
                </a:r>
                <a:br>
                  <a:rPr lang="en-GB" sz="1400" b="1">
                    <a:latin typeface="+mn-lt"/>
                    <a:ea typeface="ＭＳ Ｐゴシック" pitchFamily="-112" charset="-128"/>
                    <a:cs typeface="+mn-cs"/>
                  </a:rPr>
                </a:br>
                <a:r>
                  <a:rPr lang="en-GB" sz="1400" b="1">
                    <a:latin typeface="+mn-lt"/>
                    <a:ea typeface="ＭＳ Ｐゴシック" pitchFamily="-112" charset="-128"/>
                    <a:cs typeface="+mn-cs"/>
                  </a:rPr>
                  <a:t>NQS</a:t>
                </a:r>
                <a:endParaRPr lang="en-GB" sz="1400">
                  <a:latin typeface="+mn-lt"/>
                  <a:ea typeface="ＭＳ Ｐゴシック" pitchFamily="-112" charset="-128"/>
                  <a:cs typeface="+mn-cs"/>
                </a:endParaRPr>
              </a:p>
            </p:txBody>
          </p:sp>
        </p:grpSp>
      </p:grpSp>
      <p:sp>
        <p:nvSpPr>
          <p:cNvPr id="28679"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6A1C5785-37F6-4989-9645-4057189EC317}" type="slidenum">
              <a:rPr lang="en-GB" sz="1400">
                <a:solidFill>
                  <a:schemeClr val="bg1"/>
                </a:solidFill>
              </a:rPr>
              <a:pPr algn="r"/>
              <a:t>10</a:t>
            </a:fld>
            <a:endParaRPr lang="en-GB" sz="1400">
              <a:solidFill>
                <a:schemeClr val="bg1"/>
              </a:solidFill>
            </a:endParaRPr>
          </a:p>
        </p:txBody>
      </p:sp>
      <p:sp>
        <p:nvSpPr>
          <p:cNvPr id="28680"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a:srcRect/>
          <a:stretch>
            <a:fillRect/>
          </a:stretch>
        </p:blipFill>
        <p:spPr bwMode="auto">
          <a:xfrm>
            <a:off x="179388" y="0"/>
            <a:ext cx="6126162" cy="6858000"/>
          </a:xfrm>
          <a:prstGeom prst="rect">
            <a:avLst/>
          </a:prstGeom>
          <a:noFill/>
          <a:ln w="9525">
            <a:noFill/>
            <a:miter lim="800000"/>
            <a:headEnd/>
            <a:tailEnd/>
          </a:ln>
        </p:spPr>
      </p:pic>
      <p:sp>
        <p:nvSpPr>
          <p:cNvPr id="30722" name="Text Box 5"/>
          <p:cNvSpPr txBox="1">
            <a:spLocks noChangeArrowheads="1"/>
          </p:cNvSpPr>
          <p:nvPr/>
        </p:nvSpPr>
        <p:spPr bwMode="auto">
          <a:xfrm>
            <a:off x="6659563" y="2636838"/>
            <a:ext cx="2305050" cy="1200150"/>
          </a:xfrm>
          <a:prstGeom prst="rect">
            <a:avLst/>
          </a:prstGeom>
          <a:noFill/>
          <a:ln w="9525">
            <a:noFill/>
            <a:miter lim="800000"/>
            <a:headEnd/>
            <a:tailEnd/>
          </a:ln>
        </p:spPr>
        <p:txBody>
          <a:bodyPr>
            <a:spAutoFit/>
          </a:bodyPr>
          <a:lstStyle/>
          <a:p>
            <a:r>
              <a:rPr lang="en-GB" sz="2400" b="1">
                <a:solidFill>
                  <a:schemeClr val="accent2"/>
                </a:solidFill>
                <a:latin typeface="Calibri" pitchFamily="34" charset="0"/>
              </a:rPr>
              <a:t>NQFs development: a dynamic process</a:t>
            </a:r>
            <a:endParaRPr lang="el-GR" sz="2400" b="1">
              <a:solidFill>
                <a:schemeClr val="accent2"/>
              </a:solidFill>
              <a:latin typeface="Calibri" pitchFamily="34" charset="0"/>
            </a:endParaRPr>
          </a:p>
        </p:txBody>
      </p:sp>
      <p:sp>
        <p:nvSpPr>
          <p:cNvPr id="30723" name="Rectangle 11"/>
          <p:cNvSpPr txBox="1">
            <a:spLocks noGrp="1" noChangeArrowheads="1"/>
          </p:cNvSpPr>
          <p:nvPr/>
        </p:nvSpPr>
        <p:spPr bwMode="auto">
          <a:xfrm>
            <a:off x="8101013" y="6092825"/>
            <a:ext cx="549275" cy="476250"/>
          </a:xfrm>
          <a:prstGeom prst="rect">
            <a:avLst/>
          </a:prstGeom>
          <a:noFill/>
          <a:ln w="9525">
            <a:noFill/>
            <a:miter lim="800000"/>
            <a:headEnd/>
            <a:tailEnd/>
          </a:ln>
        </p:spPr>
        <p:txBody>
          <a:bodyPr/>
          <a:lstStyle/>
          <a:p>
            <a:pPr algn="r"/>
            <a:fld id="{91C76EB5-B846-4B38-9983-1971A9854B04}" type="slidenum">
              <a:rPr lang="en-GB" sz="1400">
                <a:solidFill>
                  <a:schemeClr val="bg1"/>
                </a:solidFill>
              </a:rPr>
              <a:pPr algn="r"/>
              <a:t>11</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62F34D7B-8579-4CAD-82F3-C95A9D18DF51}" type="slidenum">
              <a:rPr lang="en-GB" sz="1400">
                <a:solidFill>
                  <a:schemeClr val="bg1"/>
                </a:solidFill>
              </a:rPr>
              <a:pPr algn="r"/>
              <a:t>12</a:t>
            </a:fld>
            <a:endParaRPr lang="en-GB" sz="1400">
              <a:solidFill>
                <a:schemeClr val="bg1"/>
              </a:solidFill>
            </a:endParaRPr>
          </a:p>
        </p:txBody>
      </p:sp>
      <p:sp>
        <p:nvSpPr>
          <p:cNvPr id="31746" name="Rectangle 2"/>
          <p:cNvSpPr>
            <a:spLocks noGrp="1" noChangeArrowheads="1"/>
          </p:cNvSpPr>
          <p:nvPr>
            <p:ph type="ctrTitle" idx="4294967295"/>
          </p:nvPr>
        </p:nvSpPr>
        <p:spPr>
          <a:xfrm>
            <a:off x="685800" y="2130425"/>
            <a:ext cx="7772400" cy="1470025"/>
          </a:xfrm>
        </p:spPr>
        <p:txBody>
          <a:bodyPr/>
          <a:lstStyle/>
          <a:p>
            <a:endParaRPr lang="en-US" smtClean="0">
              <a:ea typeface="ＭＳ Ｐゴシック"/>
              <a:cs typeface="ＭＳ Ｐゴシック"/>
            </a:endParaRPr>
          </a:p>
        </p:txBody>
      </p:sp>
      <p:sp>
        <p:nvSpPr>
          <p:cNvPr id="31747"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smtClean="0">
              <a:ea typeface="ＭＳ Ｐゴシック"/>
              <a:cs typeface="ＭＳ Ｐゴシック"/>
            </a:endParaRPr>
          </a:p>
        </p:txBody>
      </p:sp>
      <p:pic>
        <p:nvPicPr>
          <p:cNvPr id="31748" name="Picture 4" descr="PPT_SECNDPG_10"/>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31749" name="Text Box 5"/>
          <p:cNvSpPr txBox="1">
            <a:spLocks noChangeArrowheads="1"/>
          </p:cNvSpPr>
          <p:nvPr/>
        </p:nvSpPr>
        <p:spPr bwMode="auto">
          <a:xfrm>
            <a:off x="323850" y="1773238"/>
            <a:ext cx="8424863" cy="4211637"/>
          </a:xfrm>
          <a:prstGeom prst="rect">
            <a:avLst/>
          </a:prstGeom>
          <a:noFill/>
          <a:ln w="9525">
            <a:noFill/>
            <a:miter lim="800000"/>
            <a:headEnd/>
            <a:tailEnd/>
          </a:ln>
        </p:spPr>
        <p:txBody>
          <a:bodyPr>
            <a:spAutoFit/>
          </a:bodyPr>
          <a:lstStyle/>
          <a:p>
            <a:r>
              <a:rPr lang="en-GB">
                <a:latin typeface="Calibri" pitchFamily="34" charset="0"/>
              </a:rPr>
              <a:t>EQF has acted as a </a:t>
            </a:r>
            <a:r>
              <a:rPr lang="en-GB" b="1">
                <a:latin typeface="Calibri" pitchFamily="34" charset="0"/>
              </a:rPr>
              <a:t>catalyst for NQF developments</a:t>
            </a:r>
            <a:r>
              <a:rPr lang="en-GB">
                <a:latin typeface="Calibri" pitchFamily="34" charset="0"/>
              </a:rPr>
              <a:t> in Europe. </a:t>
            </a:r>
          </a:p>
          <a:p>
            <a:endParaRPr lang="en-GB">
              <a:latin typeface="Calibri" pitchFamily="34" charset="0"/>
            </a:endParaRPr>
          </a:p>
          <a:p>
            <a:r>
              <a:rPr lang="en-GB">
                <a:latin typeface="Calibri" pitchFamily="34" charset="0"/>
              </a:rPr>
              <a:t>The </a:t>
            </a:r>
            <a:r>
              <a:rPr lang="en-GB" b="1">
                <a:latin typeface="Calibri" pitchFamily="34" charset="0"/>
              </a:rPr>
              <a:t>importance and priority</a:t>
            </a:r>
            <a:r>
              <a:rPr lang="en-GB">
                <a:latin typeface="Calibri" pitchFamily="34" charset="0"/>
              </a:rPr>
              <a:t> attributed to NQFs across Europe is confirmed; </a:t>
            </a:r>
          </a:p>
          <a:p>
            <a:r>
              <a:rPr lang="en-GB" b="1">
                <a:latin typeface="Calibri" pitchFamily="34" charset="0"/>
              </a:rPr>
              <a:t>All countries</a:t>
            </a:r>
            <a:r>
              <a:rPr lang="en-GB">
                <a:latin typeface="Calibri" pitchFamily="34" charset="0"/>
              </a:rPr>
              <a:t> are developing/introducing an NQF;</a:t>
            </a:r>
          </a:p>
          <a:p>
            <a:r>
              <a:rPr lang="en-GB">
                <a:latin typeface="Calibri" pitchFamily="34" charset="0"/>
              </a:rPr>
              <a:t>A clear trend towards </a:t>
            </a:r>
            <a:r>
              <a:rPr lang="en-GB" b="1">
                <a:latin typeface="Calibri" pitchFamily="34" charset="0"/>
              </a:rPr>
              <a:t>comprehensive NQFs</a:t>
            </a:r>
            <a:r>
              <a:rPr lang="en-GB">
                <a:latin typeface="Calibri" pitchFamily="34" charset="0"/>
              </a:rPr>
              <a:t> covering all levels and types of qualifications;</a:t>
            </a:r>
          </a:p>
          <a:p>
            <a:r>
              <a:rPr lang="en-GB">
                <a:latin typeface="Calibri" pitchFamily="34" charset="0"/>
              </a:rPr>
              <a:t>The ambitions and degree of </a:t>
            </a:r>
            <a:r>
              <a:rPr lang="en-GB" b="1">
                <a:latin typeface="Calibri" pitchFamily="34" charset="0"/>
              </a:rPr>
              <a:t>integration/coherence </a:t>
            </a:r>
            <a:r>
              <a:rPr lang="en-GB">
                <a:latin typeface="Calibri" pitchFamily="34" charset="0"/>
              </a:rPr>
              <a:t>vary between countries;</a:t>
            </a:r>
          </a:p>
          <a:p>
            <a:r>
              <a:rPr lang="en-GB">
                <a:latin typeface="Calibri" pitchFamily="34" charset="0"/>
              </a:rPr>
              <a:t>The degree of </a:t>
            </a:r>
            <a:r>
              <a:rPr lang="en-GB" b="1">
                <a:latin typeface="Calibri" pitchFamily="34" charset="0"/>
              </a:rPr>
              <a:t>involvement of stakeholders</a:t>
            </a:r>
            <a:r>
              <a:rPr lang="en-GB">
                <a:latin typeface="Calibri" pitchFamily="34" charset="0"/>
              </a:rPr>
              <a:t> varies between countries – an important indicator for the future impact of the frameworks.</a:t>
            </a:r>
          </a:p>
          <a:p>
            <a:endParaRPr lang="en-GB">
              <a:latin typeface="Calibri" pitchFamily="34" charset="0"/>
            </a:endParaRPr>
          </a:p>
          <a:p>
            <a:r>
              <a:rPr lang="en-GB">
                <a:latin typeface="Calibri" pitchFamily="34" charset="0"/>
              </a:rPr>
              <a:t>Cedefop overviews NQF developments in: 27 EU member states, 2 EEA countries (IS, NO), 2 candidate countries (HR, TR) and covers a total of 34 frameworks (2 in Belgium, 3 in the UK)  </a:t>
            </a:r>
          </a:p>
          <a:p>
            <a:pPr>
              <a:lnSpc>
                <a:spcPct val="80000"/>
              </a:lnSpc>
              <a:spcBef>
                <a:spcPct val="20000"/>
              </a:spcBef>
            </a:pPr>
            <a:endParaRPr lang="en-GB">
              <a:latin typeface="Calibri" pitchFamily="34" charset="0"/>
            </a:endParaRPr>
          </a:p>
          <a:p>
            <a:endParaRPr lang="en-GB">
              <a:latin typeface="Calibri" pitchFamily="34" charset="0"/>
            </a:endParaRPr>
          </a:p>
        </p:txBody>
      </p:sp>
      <p:sp>
        <p:nvSpPr>
          <p:cNvPr id="31750" name="Text Box 5"/>
          <p:cNvSpPr txBox="1">
            <a:spLocks noChangeArrowheads="1"/>
          </p:cNvSpPr>
          <p:nvPr/>
        </p:nvSpPr>
        <p:spPr bwMode="auto">
          <a:xfrm>
            <a:off x="2124075" y="908050"/>
            <a:ext cx="4606925"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2"/>
                </a:solidFill>
                <a:latin typeface="Calibri" pitchFamily="34" charset="0"/>
              </a:rPr>
              <a:t>EQF and NQFs</a:t>
            </a:r>
          </a:p>
        </p:txBody>
      </p:sp>
      <p:sp>
        <p:nvSpPr>
          <p:cNvPr id="31751" name="Text Box 9"/>
          <p:cNvSpPr txBox="1">
            <a:spLocks noChangeArrowheads="1"/>
          </p:cNvSpPr>
          <p:nvPr/>
        </p:nvSpPr>
        <p:spPr bwMode="auto">
          <a:xfrm>
            <a:off x="1547813" y="6237288"/>
            <a:ext cx="2051050" cy="274637"/>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31752" name="Rectangle 11"/>
          <p:cNvSpPr txBox="1">
            <a:spLocks noGrp="1" noChangeArrowheads="1"/>
          </p:cNvSpPr>
          <p:nvPr/>
        </p:nvSpPr>
        <p:spPr bwMode="auto">
          <a:xfrm>
            <a:off x="6732588" y="6337300"/>
            <a:ext cx="2133600" cy="476250"/>
          </a:xfrm>
          <a:prstGeom prst="rect">
            <a:avLst/>
          </a:prstGeom>
          <a:noFill/>
          <a:ln w="9525">
            <a:noFill/>
            <a:miter lim="800000"/>
            <a:headEnd/>
            <a:tailEnd/>
          </a:ln>
        </p:spPr>
        <p:txBody>
          <a:bodyPr/>
          <a:lstStyle/>
          <a:p>
            <a:pPr algn="r"/>
            <a:fld id="{170D00FA-09A8-464D-8D80-D5F51EEA93CA}" type="slidenum">
              <a:rPr lang="en-GB" sz="1400">
                <a:solidFill>
                  <a:schemeClr val="bg1"/>
                </a:solidFill>
              </a:rPr>
              <a:pPr algn="r"/>
              <a:t>12</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idx="4294967295"/>
          </p:nvPr>
        </p:nvSpPr>
        <p:spPr>
          <a:xfrm>
            <a:off x="611188" y="836613"/>
            <a:ext cx="8086725" cy="792162"/>
          </a:xfrm>
        </p:spPr>
        <p:txBody>
          <a:bodyPr/>
          <a:lstStyle/>
          <a:p>
            <a:pPr>
              <a:defRPr/>
            </a:pPr>
            <a:r>
              <a:rPr lang="en-GB" sz="3600" b="1" kern="1200" dirty="0">
                <a:solidFill>
                  <a:schemeClr val="accent2"/>
                </a:solidFill>
                <a:latin typeface="Calibri" pitchFamily="34" charset="0"/>
                <a:ea typeface="ＭＳ Ｐゴシック" pitchFamily="-109" charset="-128"/>
              </a:rPr>
              <a:t>EQF is becoming reality</a:t>
            </a:r>
            <a:endParaRPr lang="el-GR" sz="3600" b="1" kern="1200" dirty="0">
              <a:solidFill>
                <a:schemeClr val="accent2"/>
              </a:solidFill>
              <a:latin typeface="Calibri" pitchFamily="34" charset="0"/>
              <a:ea typeface="ＭＳ Ｐゴシック" pitchFamily="-109" charset="-128"/>
            </a:endParaRPr>
          </a:p>
        </p:txBody>
      </p:sp>
      <p:sp>
        <p:nvSpPr>
          <p:cNvPr id="66563" name="Rectangle 3"/>
          <p:cNvSpPr>
            <a:spLocks noGrp="1" noChangeArrowheads="1"/>
          </p:cNvSpPr>
          <p:nvPr>
            <p:ph type="body" idx="4294967295"/>
          </p:nvPr>
        </p:nvSpPr>
        <p:spPr>
          <a:xfrm>
            <a:off x="323850" y="2132856"/>
            <a:ext cx="6408738" cy="2811462"/>
          </a:xfrm>
        </p:spPr>
        <p:txBody>
          <a:bodyPr/>
          <a:lstStyle/>
          <a:p>
            <a:pPr>
              <a:spcBef>
                <a:spcPct val="30000"/>
              </a:spcBef>
            </a:pPr>
            <a:r>
              <a:rPr lang="en-GB" sz="1800" dirty="0" smtClean="0">
                <a:latin typeface="Calibri" pitchFamily="34" charset="0"/>
                <a:ea typeface="ＭＳ Ｐゴシック"/>
                <a:cs typeface="ＭＳ Ｐゴシック"/>
              </a:rPr>
              <a:t>The EQF has made </a:t>
            </a:r>
            <a:r>
              <a:rPr lang="en-GB" sz="1800" b="1" dirty="0" smtClean="0">
                <a:latin typeface="Calibri" pitchFamily="34" charset="0"/>
                <a:ea typeface="ＭＳ Ｐゴシック"/>
                <a:cs typeface="ＭＳ Ｐゴシック"/>
              </a:rPr>
              <a:t>important progress </a:t>
            </a:r>
            <a:r>
              <a:rPr lang="en-GB" sz="1800" dirty="0" smtClean="0">
                <a:latin typeface="Calibri" pitchFamily="34" charset="0"/>
                <a:ea typeface="ＭＳ Ｐゴシック"/>
                <a:cs typeface="ＭＳ Ｐゴシック"/>
              </a:rPr>
              <a:t>over the past years;</a:t>
            </a:r>
          </a:p>
          <a:p>
            <a:pPr>
              <a:spcBef>
                <a:spcPct val="30000"/>
              </a:spcBef>
            </a:pPr>
            <a:r>
              <a:rPr lang="en-GB" sz="1800" b="1" dirty="0" smtClean="0">
                <a:latin typeface="Calibri" pitchFamily="34" charset="0"/>
                <a:ea typeface="ＭＳ Ｐゴシック"/>
                <a:cs typeface="ＭＳ Ｐゴシック"/>
              </a:rPr>
              <a:t>All</a:t>
            </a:r>
            <a:r>
              <a:rPr lang="en-GB" sz="1800" dirty="0" smtClean="0">
                <a:latin typeface="Calibri" pitchFamily="34" charset="0"/>
                <a:ea typeface="ＭＳ Ｐゴシック"/>
                <a:cs typeface="ＭＳ Ｐゴシック"/>
              </a:rPr>
              <a:t> EU, EEA and candidate countries implement the voluntary tool </a:t>
            </a:r>
          </a:p>
          <a:p>
            <a:r>
              <a:rPr lang="en-GB" sz="1800" b="1" dirty="0" smtClean="0">
                <a:latin typeface="Calibri" pitchFamily="34" charset="0"/>
                <a:ea typeface="ＭＳ Ｐゴシック"/>
                <a:cs typeface="ＭＳ Ｐゴシック"/>
              </a:rPr>
              <a:t>15 EU Member States </a:t>
            </a:r>
            <a:r>
              <a:rPr lang="en-GB" sz="1800" dirty="0" smtClean="0">
                <a:latin typeface="Calibri" pitchFamily="34" charset="0"/>
                <a:ea typeface="ＭＳ Ｐゴシック"/>
                <a:cs typeface="ＭＳ Ｐゴシック"/>
              </a:rPr>
              <a:t>have already linked their NQFs to the EQF</a:t>
            </a:r>
          </a:p>
          <a:p>
            <a:r>
              <a:rPr lang="en-GB" sz="1800" dirty="0" smtClean="0">
                <a:latin typeface="Calibri" pitchFamily="34" charset="0"/>
                <a:ea typeface="ＭＳ Ｐゴシック"/>
                <a:cs typeface="ＭＳ Ｐゴシック"/>
              </a:rPr>
              <a:t>Remaining countries will follow in 2012 and 2013</a:t>
            </a:r>
          </a:p>
          <a:p>
            <a:pPr>
              <a:spcBef>
                <a:spcPct val="30000"/>
              </a:spcBef>
            </a:pPr>
            <a:r>
              <a:rPr lang="en-GB" sz="1800" dirty="0" smtClean="0">
                <a:latin typeface="Calibri" pitchFamily="34" charset="0"/>
                <a:ea typeface="ＭＳ Ｐゴシック"/>
                <a:cs typeface="ＭＳ Ｐゴシック"/>
              </a:rPr>
              <a:t>Introducing the reference to EQF  levels in new </a:t>
            </a:r>
            <a:r>
              <a:rPr lang="en-GB" sz="1800" b="1" dirty="0" smtClean="0">
                <a:latin typeface="Calibri" pitchFamily="34" charset="0"/>
                <a:ea typeface="ＭＳ Ｐゴシック"/>
                <a:cs typeface="ＭＳ Ｐゴシック"/>
              </a:rPr>
              <a:t>individual certificates and diplomas</a:t>
            </a:r>
            <a:r>
              <a:rPr lang="en-GB" sz="1800" dirty="0" smtClean="0">
                <a:latin typeface="Calibri" pitchFamily="34" charset="0"/>
                <a:ea typeface="ＭＳ Ｐゴシック"/>
                <a:cs typeface="ＭＳ Ｐゴシック"/>
              </a:rPr>
              <a:t> starting from 2012</a:t>
            </a:r>
          </a:p>
          <a:p>
            <a:pPr>
              <a:buFontTx/>
              <a:buNone/>
            </a:pPr>
            <a:endParaRPr lang="en-GB" sz="2200" b="1" dirty="0" smtClean="0">
              <a:solidFill>
                <a:schemeClr val="accent2"/>
              </a:solidFill>
              <a:latin typeface="Calibri" pitchFamily="34" charset="0"/>
              <a:ea typeface="ＭＳ Ｐゴシック"/>
              <a:cs typeface="ＭＳ Ｐゴシック"/>
            </a:endParaRPr>
          </a:p>
          <a:p>
            <a:pPr>
              <a:lnSpc>
                <a:spcPct val="90000"/>
              </a:lnSpc>
              <a:buFontTx/>
              <a:buNone/>
            </a:pPr>
            <a:endParaRPr lang="en-GB" sz="2200" b="1" dirty="0" smtClean="0">
              <a:solidFill>
                <a:schemeClr val="accent2"/>
              </a:solidFill>
              <a:latin typeface="Calibri" pitchFamily="34" charset="0"/>
              <a:ea typeface="ＭＳ Ｐゴシック"/>
              <a:cs typeface="ＭＳ Ｐゴシック"/>
            </a:endParaRPr>
          </a:p>
          <a:p>
            <a:pPr>
              <a:lnSpc>
                <a:spcPct val="90000"/>
              </a:lnSpc>
            </a:pPr>
            <a:endParaRPr lang="en-GB" b="1" dirty="0" smtClean="0">
              <a:solidFill>
                <a:schemeClr val="accent2"/>
              </a:solidFill>
              <a:latin typeface="Calibri" pitchFamily="34" charset="0"/>
              <a:ea typeface="ＭＳ Ｐゴシック"/>
              <a:cs typeface="ＭＳ Ｐゴシック"/>
            </a:endParaRPr>
          </a:p>
          <a:p>
            <a:pPr>
              <a:lnSpc>
                <a:spcPct val="90000"/>
              </a:lnSpc>
            </a:pPr>
            <a:endParaRPr lang="en-GB" b="1" dirty="0" smtClean="0">
              <a:solidFill>
                <a:schemeClr val="accent2"/>
              </a:solidFill>
              <a:ea typeface="ＭＳ Ｐゴシック"/>
              <a:cs typeface="ＭＳ Ｐゴシック"/>
            </a:endParaRPr>
          </a:p>
          <a:p>
            <a:pPr>
              <a:lnSpc>
                <a:spcPct val="90000"/>
              </a:lnSpc>
            </a:pPr>
            <a:endParaRPr lang="el-GR" sz="3600" dirty="0" smtClean="0">
              <a:ea typeface="ＭＳ Ｐゴシック"/>
              <a:cs typeface="ＭＳ Ｐゴシック"/>
            </a:endParaRPr>
          </a:p>
        </p:txBody>
      </p:sp>
      <p:pic>
        <p:nvPicPr>
          <p:cNvPr id="66564" name="Picture 6" descr="EQF LOGO"/>
          <p:cNvPicPr>
            <a:picLocks noChangeAspect="1" noChangeArrowheads="1"/>
          </p:cNvPicPr>
          <p:nvPr/>
        </p:nvPicPr>
        <p:blipFill>
          <a:blip r:embed="rId2"/>
          <a:srcRect/>
          <a:stretch>
            <a:fillRect/>
          </a:stretch>
        </p:blipFill>
        <p:spPr bwMode="auto">
          <a:xfrm>
            <a:off x="6732588" y="5373688"/>
            <a:ext cx="1724025" cy="619125"/>
          </a:xfrm>
          <a:prstGeom prst="rect">
            <a:avLst/>
          </a:prstGeom>
          <a:noFill/>
          <a:ln w="9525">
            <a:noFill/>
            <a:miter lim="800000"/>
            <a:headEnd/>
            <a:tailEnd/>
          </a:ln>
        </p:spPr>
      </p:pic>
      <p:pic>
        <p:nvPicPr>
          <p:cNvPr id="66565" name="Picture 7" descr="MC900439816[2]"/>
          <p:cNvPicPr>
            <a:picLocks noChangeAspect="1" noChangeArrowheads="1"/>
          </p:cNvPicPr>
          <p:nvPr/>
        </p:nvPicPr>
        <p:blipFill>
          <a:blip r:embed="rId3"/>
          <a:srcRect/>
          <a:stretch>
            <a:fillRect/>
          </a:stretch>
        </p:blipFill>
        <p:spPr bwMode="auto">
          <a:xfrm>
            <a:off x="6948488" y="2708275"/>
            <a:ext cx="1876425" cy="1876425"/>
          </a:xfrm>
          <a:prstGeom prst="rect">
            <a:avLst/>
          </a:prstGeom>
          <a:noFill/>
          <a:ln w="9525">
            <a:noFill/>
            <a:miter lim="800000"/>
            <a:headEnd/>
            <a:tailEnd/>
          </a:ln>
        </p:spPr>
      </p:pic>
      <p:sp>
        <p:nvSpPr>
          <p:cNvPr id="66566"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66567" name="Rectangle 11"/>
          <p:cNvSpPr txBox="1">
            <a:spLocks noGrp="1" noChangeArrowheads="1"/>
          </p:cNvSpPr>
          <p:nvPr/>
        </p:nvSpPr>
        <p:spPr bwMode="auto">
          <a:xfrm>
            <a:off x="8243888" y="6092825"/>
            <a:ext cx="406400" cy="476250"/>
          </a:xfrm>
          <a:prstGeom prst="rect">
            <a:avLst/>
          </a:prstGeom>
          <a:noFill/>
          <a:ln w="9525">
            <a:noFill/>
            <a:miter lim="800000"/>
            <a:headEnd/>
            <a:tailEnd/>
          </a:ln>
        </p:spPr>
        <p:txBody>
          <a:bodyPr/>
          <a:lstStyle/>
          <a:p>
            <a:pPr algn="r"/>
            <a:fld id="{1423BEC7-CB9E-4FEE-81FD-F52BB9392D80}" type="slidenum">
              <a:rPr lang="en-GB" sz="1400">
                <a:solidFill>
                  <a:schemeClr val="bg1"/>
                </a:solidFill>
              </a:rPr>
              <a:pPr algn="r"/>
              <a:t>13</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4294967295"/>
          </p:nvPr>
        </p:nvSpPr>
        <p:spPr>
          <a:xfrm>
            <a:off x="250825" y="1628775"/>
            <a:ext cx="5832475" cy="4249738"/>
          </a:xfrm>
        </p:spPr>
        <p:txBody>
          <a:bodyPr/>
          <a:lstStyle/>
          <a:p>
            <a:pPr marL="387350" lvl="1" indent="-385763">
              <a:lnSpc>
                <a:spcPct val="110000"/>
              </a:lnSpc>
              <a:buFontTx/>
              <a:buChar char="•"/>
            </a:pPr>
            <a:r>
              <a:rPr lang="en-GB" sz="1800" smtClean="0">
                <a:latin typeface="Calibri" pitchFamily="34" charset="0"/>
                <a:ea typeface="ＭＳ Ｐゴシック"/>
              </a:rPr>
              <a:t>Need to carefully </a:t>
            </a:r>
            <a:r>
              <a:rPr lang="en-GB" sz="1800" b="1" smtClean="0">
                <a:latin typeface="Calibri" pitchFamily="34" charset="0"/>
                <a:ea typeface="ＭＳ Ｐゴシック"/>
              </a:rPr>
              <a:t>balance</a:t>
            </a:r>
            <a:r>
              <a:rPr lang="en-GB" sz="1800" smtClean="0">
                <a:latin typeface="Calibri" pitchFamily="34" charset="0"/>
                <a:ea typeface="ＭＳ Ｐゴシック"/>
              </a:rPr>
              <a:t> the need for system-wide approaches (overall permeability) with the implementation within subsystems (VET, higher education) and their specific needs</a:t>
            </a:r>
          </a:p>
          <a:p>
            <a:pPr marL="387350" lvl="1" indent="-385763">
              <a:lnSpc>
                <a:spcPct val="110000"/>
              </a:lnSpc>
              <a:buFontTx/>
              <a:buChar char="•"/>
            </a:pPr>
            <a:r>
              <a:rPr lang="en-GB" sz="1800" smtClean="0">
                <a:latin typeface="Calibri" pitchFamily="34" charset="0"/>
                <a:ea typeface="ＭＳ Ｐゴシック"/>
              </a:rPr>
              <a:t>To further strengthen </a:t>
            </a:r>
            <a:r>
              <a:rPr lang="en-GB" sz="1800" b="1" smtClean="0">
                <a:latin typeface="Calibri" pitchFamily="34" charset="0"/>
                <a:ea typeface="ＭＳ Ｐゴシック"/>
              </a:rPr>
              <a:t>learning outcomes</a:t>
            </a:r>
            <a:r>
              <a:rPr lang="en-GB" sz="1800" smtClean="0">
                <a:latin typeface="Calibri" pitchFamily="34" charset="0"/>
                <a:ea typeface="ＭＳ Ｐゴシック"/>
              </a:rPr>
              <a:t> based approaches – implementation is uneven and sometimes slow</a:t>
            </a:r>
          </a:p>
          <a:p>
            <a:pPr marL="387350" lvl="1" indent="-385763">
              <a:lnSpc>
                <a:spcPct val="110000"/>
              </a:lnSpc>
              <a:buFontTx/>
              <a:buChar char="•"/>
            </a:pPr>
            <a:r>
              <a:rPr lang="en-GB" sz="1800" smtClean="0">
                <a:latin typeface="Calibri" pitchFamily="34" charset="0"/>
                <a:ea typeface="ＭＳ Ｐゴシック"/>
              </a:rPr>
              <a:t>How to further develop </a:t>
            </a:r>
            <a:r>
              <a:rPr lang="en-GB" sz="1800" b="1" smtClean="0">
                <a:latin typeface="Calibri" pitchFamily="34" charset="0"/>
                <a:ea typeface="ＭＳ Ｐゴシック"/>
              </a:rPr>
              <a:t>quality assurance</a:t>
            </a:r>
            <a:r>
              <a:rPr lang="en-GB" sz="1800" smtClean="0">
                <a:latin typeface="Calibri" pitchFamily="34" charset="0"/>
                <a:ea typeface="ＭＳ Ｐゴシック"/>
              </a:rPr>
              <a:t> relevant to learning outcomes based frameworks?</a:t>
            </a:r>
          </a:p>
          <a:p>
            <a:pPr marL="387350" lvl="1" indent="-385763">
              <a:lnSpc>
                <a:spcPct val="110000"/>
              </a:lnSpc>
              <a:buFontTx/>
              <a:buChar char="•"/>
            </a:pPr>
            <a:r>
              <a:rPr lang="en-GB" sz="1800" smtClean="0">
                <a:latin typeface="Calibri" pitchFamily="34" charset="0"/>
                <a:ea typeface="ＭＳ Ｐゴシック"/>
              </a:rPr>
              <a:t>The </a:t>
            </a:r>
            <a:r>
              <a:rPr lang="en-GB" sz="1800" b="1" smtClean="0">
                <a:latin typeface="Calibri" pitchFamily="34" charset="0"/>
                <a:ea typeface="ＭＳ Ｐゴシック"/>
              </a:rPr>
              <a:t>visibility</a:t>
            </a:r>
            <a:r>
              <a:rPr lang="en-GB" sz="1800" smtClean="0">
                <a:latin typeface="Calibri" pitchFamily="34" charset="0"/>
                <a:ea typeface="ＭＳ Ｐゴシック"/>
              </a:rPr>
              <a:t> of the NQFs to end-users, individuals and employers need to be given priority and is crucial for ownership and trust!</a:t>
            </a:r>
          </a:p>
        </p:txBody>
      </p:sp>
      <p:sp>
        <p:nvSpPr>
          <p:cNvPr id="68611" name="Rectangle 3"/>
          <p:cNvSpPr>
            <a:spLocks noGrp="1" noChangeArrowheads="1"/>
          </p:cNvSpPr>
          <p:nvPr>
            <p:ph type="title" idx="4294967295"/>
          </p:nvPr>
        </p:nvSpPr>
        <p:spPr>
          <a:xfrm>
            <a:off x="323850" y="836613"/>
            <a:ext cx="8569325" cy="790575"/>
          </a:xfrm>
        </p:spPr>
        <p:txBody>
          <a:bodyPr/>
          <a:lstStyle/>
          <a:p>
            <a:r>
              <a:rPr lang="en-GB" sz="2600" b="1" smtClean="0">
                <a:solidFill>
                  <a:schemeClr val="accent2"/>
                </a:solidFill>
                <a:latin typeface="Calibri" pitchFamily="34" charset="0"/>
                <a:ea typeface="ＭＳ Ｐゴシック"/>
                <a:cs typeface="ＭＳ Ｐゴシック"/>
              </a:rPr>
              <a:t>Challenges ahead</a:t>
            </a:r>
            <a:endParaRPr lang="el-GR" sz="2600" b="1" smtClean="0">
              <a:solidFill>
                <a:schemeClr val="accent2"/>
              </a:solidFill>
              <a:latin typeface="Calibri" pitchFamily="34" charset="0"/>
              <a:ea typeface="ＭＳ Ｐゴシック"/>
              <a:cs typeface="ＭＳ Ｐゴシック"/>
            </a:endParaRPr>
          </a:p>
        </p:txBody>
      </p:sp>
      <p:pic>
        <p:nvPicPr>
          <p:cNvPr id="68612" name="Picture 10" descr="MP900424420[1]"/>
          <p:cNvPicPr>
            <a:picLocks noChangeAspect="1" noChangeArrowheads="1"/>
          </p:cNvPicPr>
          <p:nvPr/>
        </p:nvPicPr>
        <p:blipFill>
          <a:blip r:embed="rId3"/>
          <a:srcRect/>
          <a:stretch>
            <a:fillRect/>
          </a:stretch>
        </p:blipFill>
        <p:spPr bwMode="auto">
          <a:xfrm>
            <a:off x="6505575" y="2060575"/>
            <a:ext cx="2638425" cy="3600450"/>
          </a:xfrm>
          <a:prstGeom prst="rect">
            <a:avLst/>
          </a:prstGeom>
          <a:noFill/>
          <a:ln w="9525">
            <a:noFill/>
            <a:miter lim="800000"/>
            <a:headEnd/>
            <a:tailEnd/>
          </a:ln>
        </p:spPr>
      </p:pic>
      <p:sp>
        <p:nvSpPr>
          <p:cNvPr id="68613"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68614"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D35CDF96-4B6F-4A69-BEA2-EB71E010EEE9}" type="slidenum">
              <a:rPr lang="en-GB" sz="1400">
                <a:solidFill>
                  <a:schemeClr val="bg1"/>
                </a:solidFill>
              </a:rPr>
              <a:pPr algn="r"/>
              <a:t>14</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a:xfrm>
            <a:off x="1116013" y="1052513"/>
            <a:ext cx="7437437" cy="1081087"/>
          </a:xfrm>
        </p:spPr>
        <p:txBody>
          <a:bodyPr/>
          <a:lstStyle/>
          <a:p>
            <a:pPr>
              <a:lnSpc>
                <a:spcPct val="120000"/>
              </a:lnSpc>
              <a:spcBef>
                <a:spcPct val="20000"/>
              </a:spcBef>
              <a:spcAft>
                <a:spcPct val="20000"/>
              </a:spcAft>
              <a:defRPr/>
            </a:pPr>
            <a:r>
              <a:rPr lang="en-GB" sz="3600" b="1" kern="1200" dirty="0" smtClean="0">
                <a:solidFill>
                  <a:schemeClr val="accent2"/>
                </a:solidFill>
                <a:latin typeface="Calibri" pitchFamily="34" charset="0"/>
                <a:ea typeface="ＭＳ Ｐゴシック" pitchFamily="-109" charset="-128"/>
                <a:cs typeface="+mn-cs"/>
              </a:rPr>
              <a:t>EQF </a:t>
            </a:r>
            <a:r>
              <a:rPr lang="en-GB" sz="3600" b="1" kern="1200" dirty="0">
                <a:solidFill>
                  <a:schemeClr val="accent2"/>
                </a:solidFill>
                <a:latin typeface="Calibri" pitchFamily="34" charset="0"/>
                <a:ea typeface="ＭＳ Ｐゴシック" pitchFamily="-109" charset="-128"/>
                <a:cs typeface="+mn-cs"/>
              </a:rPr>
              <a:t>must be set up as a trade mark </a:t>
            </a:r>
            <a:endParaRPr lang="el-GR" sz="3600" b="1" kern="1200" dirty="0">
              <a:solidFill>
                <a:schemeClr val="accent2"/>
              </a:solidFill>
              <a:latin typeface="Calibri" pitchFamily="34" charset="0"/>
              <a:ea typeface="ＭＳ Ｐゴシック" pitchFamily="-109" charset="-128"/>
              <a:cs typeface="+mn-cs"/>
            </a:endParaRPr>
          </a:p>
        </p:txBody>
      </p:sp>
      <p:sp>
        <p:nvSpPr>
          <p:cNvPr id="70659" name="Rectangle 3"/>
          <p:cNvSpPr>
            <a:spLocks noGrp="1" noChangeArrowheads="1"/>
          </p:cNvSpPr>
          <p:nvPr>
            <p:ph type="body" idx="4294967295"/>
          </p:nvPr>
        </p:nvSpPr>
        <p:spPr>
          <a:xfrm>
            <a:off x="179388" y="2708250"/>
            <a:ext cx="4608512" cy="2520950"/>
          </a:xfrm>
        </p:spPr>
        <p:txBody>
          <a:bodyPr/>
          <a:lstStyle/>
          <a:p>
            <a:pPr marL="361950" indent="-361950">
              <a:buFontTx/>
              <a:buNone/>
            </a:pPr>
            <a:r>
              <a:rPr lang="en-GB" sz="2000" dirty="0" smtClean="0">
                <a:latin typeface="Calibri" pitchFamily="34" charset="0"/>
                <a:ea typeface="ＭＳ Ｐゴシック"/>
                <a:cs typeface="ＭＳ Ｐゴシック"/>
              </a:rPr>
              <a:t>To be done urgently:</a:t>
            </a:r>
          </a:p>
          <a:p>
            <a:pPr marL="361950" indent="-361950">
              <a:buFontTx/>
              <a:buNone/>
            </a:pPr>
            <a:endParaRPr lang="en-GB" sz="2000" dirty="0" smtClean="0">
              <a:latin typeface="Calibri" pitchFamily="34" charset="0"/>
              <a:ea typeface="ＭＳ Ｐゴシック"/>
              <a:cs typeface="ＭＳ Ｐゴシック"/>
            </a:endParaRPr>
          </a:p>
          <a:p>
            <a:pPr marL="361950" indent="-361950"/>
            <a:r>
              <a:rPr lang="en-GB" sz="2000" dirty="0" smtClean="0">
                <a:latin typeface="Calibri" pitchFamily="34" charset="0"/>
                <a:ea typeface="ＭＳ Ｐゴシック"/>
                <a:cs typeface="ＭＳ Ｐゴシック"/>
              </a:rPr>
              <a:t>complete referencing process to the EQF</a:t>
            </a:r>
          </a:p>
          <a:p>
            <a:pPr marL="361950" indent="-361950"/>
            <a:r>
              <a:rPr lang="en-GB" sz="2000" dirty="0" smtClean="0">
                <a:latin typeface="Calibri" pitchFamily="34" charset="0"/>
                <a:ea typeface="ＭＳ Ｐゴシック"/>
                <a:cs typeface="ＭＳ Ｐゴシック"/>
              </a:rPr>
              <a:t>introduce reference to EQF levels in </a:t>
            </a:r>
            <a:r>
              <a:rPr lang="en-GB" sz="2000" b="1" dirty="0" smtClean="0">
                <a:latin typeface="Calibri" pitchFamily="34" charset="0"/>
                <a:ea typeface="ＭＳ Ｐゴシック"/>
                <a:cs typeface="ＭＳ Ｐゴシック"/>
              </a:rPr>
              <a:t>individual  c</a:t>
            </a:r>
            <a:r>
              <a:rPr lang="en-GB" sz="2000" dirty="0" smtClean="0">
                <a:latin typeface="Calibri" pitchFamily="34" charset="0"/>
                <a:ea typeface="ＭＳ Ｐゴシック"/>
                <a:cs typeface="ＭＳ Ｐゴシック"/>
              </a:rPr>
              <a:t>ertificates and diploma</a:t>
            </a:r>
          </a:p>
        </p:txBody>
      </p:sp>
      <p:pic>
        <p:nvPicPr>
          <p:cNvPr id="70660" name="Picture 7" descr="MP900382954[2]"/>
          <p:cNvPicPr>
            <a:picLocks noChangeAspect="1" noChangeArrowheads="1"/>
          </p:cNvPicPr>
          <p:nvPr/>
        </p:nvPicPr>
        <p:blipFill>
          <a:blip r:embed="rId2"/>
          <a:srcRect/>
          <a:stretch>
            <a:fillRect/>
          </a:stretch>
        </p:blipFill>
        <p:spPr bwMode="auto">
          <a:xfrm>
            <a:off x="5583238" y="2492375"/>
            <a:ext cx="3560762" cy="2543175"/>
          </a:xfrm>
          <a:prstGeom prst="rect">
            <a:avLst/>
          </a:prstGeom>
          <a:noFill/>
          <a:ln w="9525">
            <a:noFill/>
            <a:miter lim="800000"/>
            <a:headEnd/>
            <a:tailEnd/>
          </a:ln>
        </p:spPr>
      </p:pic>
      <p:sp>
        <p:nvSpPr>
          <p:cNvPr id="70661"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70662" name="Rectangle 11"/>
          <p:cNvSpPr txBox="1">
            <a:spLocks noGrp="1" noChangeArrowheads="1"/>
          </p:cNvSpPr>
          <p:nvPr/>
        </p:nvSpPr>
        <p:spPr bwMode="auto">
          <a:xfrm>
            <a:off x="8243888" y="6092825"/>
            <a:ext cx="406400" cy="476250"/>
          </a:xfrm>
          <a:prstGeom prst="rect">
            <a:avLst/>
          </a:prstGeom>
          <a:noFill/>
          <a:ln w="9525">
            <a:noFill/>
            <a:miter lim="800000"/>
            <a:headEnd/>
            <a:tailEnd/>
          </a:ln>
        </p:spPr>
        <p:txBody>
          <a:bodyPr/>
          <a:lstStyle/>
          <a:p>
            <a:pPr algn="r"/>
            <a:fld id="{F7DE2B34-9D28-4C08-B2E9-D0DA38775764}" type="slidenum">
              <a:rPr lang="en-GB" sz="1400">
                <a:solidFill>
                  <a:schemeClr val="bg1"/>
                </a:solidFill>
              </a:rPr>
              <a:pPr algn="r"/>
              <a:t>15</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αριθμού διαφάνειας 2"/>
          <p:cNvSpPr>
            <a:spLocks noGrp="1"/>
          </p:cNvSpPr>
          <p:nvPr>
            <p:ph type="sldNum" sz="quarter" idx="13"/>
          </p:nvPr>
        </p:nvSpPr>
        <p:spPr>
          <a:noFill/>
        </p:spPr>
        <p:txBody>
          <a:bodyPr/>
          <a:lstStyle/>
          <a:p>
            <a:fld id="{C53B8588-22CA-45FC-88CB-6CB0A61DDD9B}" type="slidenum">
              <a:rPr lang="en-GB" smtClean="0">
                <a:ea typeface="ＭＳ Ｐゴシック"/>
                <a:cs typeface="ＭＳ Ｐゴシック"/>
              </a:rPr>
              <a:pPr/>
              <a:t>16</a:t>
            </a:fld>
            <a:endParaRPr lang="en-GB" smtClean="0">
              <a:ea typeface="ＭＳ Ｐゴシック"/>
              <a:cs typeface="ＭＳ Ｐゴシック"/>
            </a:endParaRPr>
          </a:p>
        </p:txBody>
      </p:sp>
      <p:sp>
        <p:nvSpPr>
          <p:cNvPr id="4" name="Rectangle 3"/>
          <p:cNvSpPr txBox="1">
            <a:spLocks noChangeArrowheads="1"/>
          </p:cNvSpPr>
          <p:nvPr/>
        </p:nvSpPr>
        <p:spPr bwMode="auto">
          <a:xfrm>
            <a:off x="539750" y="1196975"/>
            <a:ext cx="8229600" cy="777875"/>
          </a:xfrm>
          <a:prstGeom prst="rect">
            <a:avLst/>
          </a:prstGeom>
          <a:noFill/>
          <a:ln>
            <a:noFill/>
          </a:ln>
          <a:extLst/>
        </p:spPr>
        <p:txBody>
          <a:bodyPr/>
          <a:lst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07"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685800" indent="-685800" eaLnBrk="1" hangingPunct="1">
              <a:spcBef>
                <a:spcPct val="50000"/>
              </a:spcBef>
              <a:defRPr/>
            </a:pPr>
            <a:r>
              <a:rPr lang="fr-BE" sz="3600" b="1" dirty="0" smtClean="0">
                <a:solidFill>
                  <a:schemeClr val="accent2"/>
                </a:solidFill>
                <a:latin typeface="Calibri" pitchFamily="34" charset="0"/>
                <a:ea typeface="ＭＳ Ｐゴシック" pitchFamily="-111" charset="-128"/>
                <a:cs typeface="+mn-cs"/>
              </a:rPr>
              <a:t>EQARF</a:t>
            </a:r>
            <a:endParaRPr lang="en-GB" sz="3600" b="1" dirty="0">
              <a:solidFill>
                <a:schemeClr val="accent2"/>
              </a:solidFill>
              <a:latin typeface="Calibri" pitchFamily="34" charset="0"/>
              <a:ea typeface="ＭＳ Ｐゴシック" pitchFamily="-111" charset="-128"/>
              <a:cs typeface="+mn-cs"/>
            </a:endParaRPr>
          </a:p>
        </p:txBody>
      </p:sp>
      <p:sp>
        <p:nvSpPr>
          <p:cNvPr id="39939" name="Ορθογώνιο 4"/>
          <p:cNvSpPr>
            <a:spLocks noChangeArrowheads="1"/>
          </p:cNvSpPr>
          <p:nvPr/>
        </p:nvSpPr>
        <p:spPr bwMode="auto">
          <a:xfrm>
            <a:off x="250825" y="2535238"/>
            <a:ext cx="4968875" cy="2862262"/>
          </a:xfrm>
          <a:prstGeom prst="rect">
            <a:avLst/>
          </a:prstGeom>
          <a:noFill/>
          <a:ln w="9525">
            <a:noFill/>
            <a:miter lim="800000"/>
            <a:headEnd/>
            <a:tailEnd/>
          </a:ln>
        </p:spPr>
        <p:txBody>
          <a:bodyPr>
            <a:spAutoFit/>
          </a:bodyPr>
          <a:lstStyle/>
          <a:p>
            <a:r>
              <a:rPr lang="en-US" sz="2000" dirty="0">
                <a:latin typeface="Calibri" pitchFamily="34" charset="0"/>
              </a:rPr>
              <a:t>EQAVET aims to increase the </a:t>
            </a:r>
            <a:r>
              <a:rPr lang="en-US" sz="2000" b="1" dirty="0">
                <a:latin typeface="Calibri" pitchFamily="34" charset="0"/>
              </a:rPr>
              <a:t>transparency</a:t>
            </a:r>
            <a:r>
              <a:rPr lang="en-US" sz="2000" dirty="0">
                <a:latin typeface="Calibri" pitchFamily="34" charset="0"/>
              </a:rPr>
              <a:t>, </a:t>
            </a:r>
            <a:r>
              <a:rPr lang="en-US" sz="2000" b="1" dirty="0">
                <a:latin typeface="Calibri" pitchFamily="34" charset="0"/>
              </a:rPr>
              <a:t>market relevance</a:t>
            </a:r>
            <a:r>
              <a:rPr lang="en-US" sz="2000" dirty="0">
                <a:latin typeface="Calibri" pitchFamily="34" charset="0"/>
              </a:rPr>
              <a:t>, </a:t>
            </a:r>
            <a:r>
              <a:rPr lang="en-US" sz="2000" b="1" dirty="0">
                <a:latin typeface="Calibri" pitchFamily="34" charset="0"/>
              </a:rPr>
              <a:t>consistency</a:t>
            </a:r>
            <a:r>
              <a:rPr lang="en-US" sz="2000" dirty="0">
                <a:latin typeface="Calibri" pitchFamily="34" charset="0"/>
              </a:rPr>
              <a:t> and </a:t>
            </a:r>
            <a:r>
              <a:rPr lang="en-US" sz="2000" b="1" dirty="0">
                <a:latin typeface="Calibri" pitchFamily="34" charset="0"/>
              </a:rPr>
              <a:t>transferability</a:t>
            </a:r>
            <a:r>
              <a:rPr lang="en-US" sz="2000" dirty="0">
                <a:latin typeface="Calibri" pitchFamily="34" charset="0"/>
              </a:rPr>
              <a:t> of vocational education and training qualifications across Europe. EQAVET is compatible with the main quality models. It includes a quality assurance and improvement cycle based on quality criteria and indicative descriptors. It addresses both VET systems and VET providers.</a:t>
            </a:r>
            <a:endParaRPr lang="el-GR" sz="2000" dirty="0">
              <a:latin typeface="Calibri" pitchFamily="34" charset="0"/>
            </a:endParaRPr>
          </a:p>
        </p:txBody>
      </p:sp>
      <p:pic>
        <p:nvPicPr>
          <p:cNvPr id="39940" name="Picture 2" descr="http://www.eqavet.eu/images/splashpage_bg.jpg"/>
          <p:cNvPicPr>
            <a:picLocks noChangeAspect="1" noChangeArrowheads="1"/>
          </p:cNvPicPr>
          <p:nvPr/>
        </p:nvPicPr>
        <p:blipFill>
          <a:blip r:embed="rId2"/>
          <a:srcRect/>
          <a:stretch>
            <a:fillRect/>
          </a:stretch>
        </p:blipFill>
        <p:spPr bwMode="auto">
          <a:xfrm>
            <a:off x="5397500" y="2276475"/>
            <a:ext cx="3624263" cy="2566988"/>
          </a:xfrm>
          <a:prstGeom prst="rect">
            <a:avLst/>
          </a:prstGeom>
          <a:noFill/>
          <a:ln w="9525">
            <a:noFill/>
            <a:miter lim="800000"/>
            <a:headEnd/>
            <a:tailEnd/>
          </a:ln>
        </p:spPr>
      </p:pic>
      <p:sp>
        <p:nvSpPr>
          <p:cNvPr id="39941" name="Text Box 9"/>
          <p:cNvSpPr txBox="1">
            <a:spLocks noChangeArrowheads="1"/>
          </p:cNvSpPr>
          <p:nvPr/>
        </p:nvSpPr>
        <p:spPr bwMode="auto">
          <a:xfrm>
            <a:off x="1331913" y="61785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αριθμού διαφάνειας 2"/>
          <p:cNvSpPr>
            <a:spLocks noGrp="1"/>
          </p:cNvSpPr>
          <p:nvPr>
            <p:ph type="sldNum" sz="quarter" idx="13"/>
          </p:nvPr>
        </p:nvSpPr>
        <p:spPr>
          <a:noFill/>
        </p:spPr>
        <p:txBody>
          <a:bodyPr/>
          <a:lstStyle/>
          <a:p>
            <a:fld id="{7D4AB784-D670-4938-B377-ED2203685AF7}" type="slidenum">
              <a:rPr lang="en-GB" smtClean="0">
                <a:ea typeface="ＭＳ Ｐゴシック"/>
                <a:cs typeface="ＭＳ Ｐゴシック"/>
              </a:rPr>
              <a:pPr/>
              <a:t>17</a:t>
            </a:fld>
            <a:endParaRPr lang="en-GB" smtClean="0">
              <a:ea typeface="ＭＳ Ｐゴシック"/>
              <a:cs typeface="ＭＳ Ｐゴシック"/>
            </a:endParaRPr>
          </a:p>
        </p:txBody>
      </p:sp>
      <p:sp>
        <p:nvSpPr>
          <p:cNvPr id="40962" name="Ορθογώνιο 3"/>
          <p:cNvSpPr>
            <a:spLocks noChangeArrowheads="1"/>
          </p:cNvSpPr>
          <p:nvPr/>
        </p:nvSpPr>
        <p:spPr bwMode="auto">
          <a:xfrm>
            <a:off x="363538" y="2349500"/>
            <a:ext cx="4608512" cy="2862322"/>
          </a:xfrm>
          <a:prstGeom prst="rect">
            <a:avLst/>
          </a:prstGeom>
          <a:noFill/>
          <a:ln w="9525">
            <a:noFill/>
            <a:miter lim="800000"/>
            <a:headEnd/>
            <a:tailEnd/>
          </a:ln>
        </p:spPr>
        <p:txBody>
          <a:bodyPr>
            <a:spAutoFit/>
          </a:bodyPr>
          <a:lstStyle/>
          <a:p>
            <a:r>
              <a:rPr lang="en-US" sz="2000" dirty="0">
                <a:latin typeface="Calibri" pitchFamily="34" charset="0"/>
              </a:rPr>
              <a:t>The </a:t>
            </a:r>
            <a:r>
              <a:rPr lang="en-US" sz="2000" dirty="0" err="1">
                <a:latin typeface="Calibri" pitchFamily="34" charset="0"/>
              </a:rPr>
              <a:t>EQF</a:t>
            </a:r>
            <a:r>
              <a:rPr lang="en-US" sz="2000" dirty="0">
                <a:latin typeface="Calibri" pitchFamily="34" charset="0"/>
              </a:rPr>
              <a:t> and </a:t>
            </a:r>
            <a:r>
              <a:rPr lang="en-US" sz="2000" dirty="0" err="1">
                <a:latin typeface="Calibri" pitchFamily="34" charset="0"/>
              </a:rPr>
              <a:t>EQAVET</a:t>
            </a:r>
            <a:r>
              <a:rPr lang="en-US" sz="2000" dirty="0">
                <a:latin typeface="Calibri" pitchFamily="34" charset="0"/>
              </a:rPr>
              <a:t> operate at the </a:t>
            </a:r>
            <a:r>
              <a:rPr lang="en-US" sz="2000" b="1" dirty="0">
                <a:latin typeface="Calibri" pitchFamily="34" charset="0"/>
              </a:rPr>
              <a:t>systemic level</a:t>
            </a:r>
            <a:r>
              <a:rPr lang="en-US" sz="2000" dirty="0">
                <a:latin typeface="Calibri" pitchFamily="34" charset="0"/>
              </a:rPr>
              <a:t>. Most countries </a:t>
            </a:r>
            <a:r>
              <a:rPr lang="en-US" sz="2000" dirty="0" smtClean="0">
                <a:latin typeface="Calibri" pitchFamily="34" charset="0"/>
              </a:rPr>
              <a:t>by </a:t>
            </a:r>
            <a:r>
              <a:rPr lang="en-US" sz="2000" dirty="0">
                <a:latin typeface="Calibri" pitchFamily="34" charset="0"/>
              </a:rPr>
              <a:t>linking their national qualifications systems to the </a:t>
            </a:r>
            <a:r>
              <a:rPr lang="en-US" sz="2000" smtClean="0">
                <a:latin typeface="Calibri" pitchFamily="34" charset="0"/>
              </a:rPr>
              <a:t>EQF </a:t>
            </a:r>
            <a:r>
              <a:rPr lang="en-US" sz="2000" dirty="0">
                <a:latin typeface="Calibri" pitchFamily="34" charset="0"/>
              </a:rPr>
              <a:t>make easier recognition of qualifications across Europe. By supporting quality assurance, </a:t>
            </a:r>
            <a:r>
              <a:rPr lang="en-US" sz="2000" dirty="0" err="1">
                <a:latin typeface="Calibri" pitchFamily="34" charset="0"/>
              </a:rPr>
              <a:t>EQAVET</a:t>
            </a:r>
            <a:r>
              <a:rPr lang="en-US" sz="2000" dirty="0">
                <a:latin typeface="Calibri" pitchFamily="34" charset="0"/>
              </a:rPr>
              <a:t> provides a </a:t>
            </a:r>
            <a:r>
              <a:rPr lang="en-US" sz="2000" b="1" dirty="0">
                <a:latin typeface="Calibri" pitchFamily="34" charset="0"/>
              </a:rPr>
              <a:t>basis for  confidence and trust </a:t>
            </a:r>
            <a:r>
              <a:rPr lang="en-US" sz="2000" dirty="0">
                <a:latin typeface="Calibri" pitchFamily="34" charset="0"/>
              </a:rPr>
              <a:t>in national VET  qualifications and their international comparison</a:t>
            </a:r>
            <a:endParaRPr lang="el-GR" sz="2000" dirty="0">
              <a:latin typeface="Calibri" pitchFamily="34" charset="0"/>
            </a:endParaRPr>
          </a:p>
        </p:txBody>
      </p:sp>
      <p:sp>
        <p:nvSpPr>
          <p:cNvPr id="5" name="Τίτλος 1"/>
          <p:cNvSpPr>
            <a:spLocks noGrp="1"/>
          </p:cNvSpPr>
          <p:nvPr>
            <p:ph type="title"/>
          </p:nvPr>
        </p:nvSpPr>
        <p:spPr>
          <a:xfrm>
            <a:off x="684213" y="908050"/>
            <a:ext cx="7796212" cy="792163"/>
          </a:xfrm>
        </p:spPr>
        <p:txBody>
          <a:bodyPr/>
          <a:lstStyle/>
          <a:p>
            <a:pPr>
              <a:defRPr/>
            </a:pPr>
            <a:r>
              <a:rPr lang="fr-BE" b="1" kern="1200" dirty="0" smtClean="0">
                <a:solidFill>
                  <a:schemeClr val="accent2"/>
                </a:solidFill>
                <a:latin typeface="Calibri" pitchFamily="34" charset="0"/>
                <a:ea typeface="ＭＳ Ｐゴシック" pitchFamily="-111" charset="-128"/>
              </a:rPr>
              <a:t>EQF and EQAVET</a:t>
            </a:r>
            <a:endParaRPr lang="el-GR" dirty="0"/>
          </a:p>
        </p:txBody>
      </p:sp>
      <p:pic>
        <p:nvPicPr>
          <p:cNvPr id="40964" name="Picture 7" descr="MP900448698[2]"/>
          <p:cNvPicPr>
            <a:picLocks noChangeAspect="1" noChangeArrowheads="1"/>
          </p:cNvPicPr>
          <p:nvPr/>
        </p:nvPicPr>
        <p:blipFill>
          <a:blip r:embed="rId2"/>
          <a:srcRect/>
          <a:stretch>
            <a:fillRect/>
          </a:stretch>
        </p:blipFill>
        <p:spPr bwMode="auto">
          <a:xfrm>
            <a:off x="5867400" y="1844675"/>
            <a:ext cx="3276600" cy="4260850"/>
          </a:xfrm>
          <a:prstGeom prst="rect">
            <a:avLst/>
          </a:prstGeom>
          <a:noFill/>
          <a:ln w="9525">
            <a:noFill/>
            <a:miter lim="800000"/>
            <a:headEnd/>
            <a:tailEnd/>
          </a:ln>
        </p:spPr>
      </p:pic>
      <p:sp>
        <p:nvSpPr>
          <p:cNvPr id="40965"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Θέση αριθμού διαφάνειας 2"/>
          <p:cNvSpPr>
            <a:spLocks noGrp="1"/>
          </p:cNvSpPr>
          <p:nvPr>
            <p:ph type="sldNum" sz="quarter" idx="13"/>
          </p:nvPr>
        </p:nvSpPr>
        <p:spPr>
          <a:noFill/>
        </p:spPr>
        <p:txBody>
          <a:bodyPr/>
          <a:lstStyle/>
          <a:p>
            <a:fld id="{6E825D16-4D77-4F31-A780-9A527861F784}" type="slidenum">
              <a:rPr lang="en-GB" smtClean="0">
                <a:ea typeface="ＭＳ Ｐゴシック"/>
                <a:cs typeface="ＭＳ Ｐゴシック"/>
              </a:rPr>
              <a:pPr/>
              <a:t>18</a:t>
            </a:fld>
            <a:endParaRPr lang="en-GB" smtClean="0">
              <a:ea typeface="ＭＳ Ｐゴシック"/>
              <a:cs typeface="ＭＳ Ｐゴシック"/>
            </a:endParaRPr>
          </a:p>
        </p:txBody>
      </p:sp>
      <p:sp>
        <p:nvSpPr>
          <p:cNvPr id="41986" name="Ορθογώνιο 3"/>
          <p:cNvSpPr>
            <a:spLocks noChangeArrowheads="1"/>
          </p:cNvSpPr>
          <p:nvPr/>
        </p:nvSpPr>
        <p:spPr bwMode="auto">
          <a:xfrm>
            <a:off x="523404" y="2363788"/>
            <a:ext cx="3725863" cy="2862263"/>
          </a:xfrm>
          <a:prstGeom prst="rect">
            <a:avLst/>
          </a:prstGeom>
          <a:noFill/>
          <a:ln w="9525">
            <a:noFill/>
            <a:miter lim="800000"/>
            <a:headEnd/>
            <a:tailEnd/>
          </a:ln>
        </p:spPr>
        <p:txBody>
          <a:bodyPr>
            <a:spAutoFit/>
          </a:bodyPr>
          <a:lstStyle/>
          <a:p>
            <a:r>
              <a:rPr lang="en-US" sz="2000" dirty="0">
                <a:latin typeface="Calibri" pitchFamily="34" charset="0"/>
              </a:rPr>
              <a:t>ECVET promotes </a:t>
            </a:r>
            <a:r>
              <a:rPr lang="en-US" sz="2000" b="1" dirty="0">
                <a:latin typeface="Calibri" pitchFamily="34" charset="0"/>
              </a:rPr>
              <a:t>geographical and professional mobility</a:t>
            </a:r>
            <a:r>
              <a:rPr lang="en-US" sz="2000" dirty="0">
                <a:latin typeface="Calibri" pitchFamily="34" charset="0"/>
              </a:rPr>
              <a:t>. It helps validate, </a:t>
            </a:r>
            <a:r>
              <a:rPr lang="en-US" sz="2000" dirty="0" err="1">
                <a:latin typeface="Calibri" pitchFamily="34" charset="0"/>
              </a:rPr>
              <a:t>recognise</a:t>
            </a:r>
            <a:r>
              <a:rPr lang="en-US" sz="2000" dirty="0">
                <a:latin typeface="Calibri" pitchFamily="34" charset="0"/>
              </a:rPr>
              <a:t> and accumulate work-related skills and knowledge acquired during a stay in another country or in different situations, so that these experiences contribute to vocational qualifications.</a:t>
            </a:r>
            <a:endParaRPr lang="el-GR" sz="2000" dirty="0">
              <a:latin typeface="Calibri" pitchFamily="34" charset="0"/>
            </a:endParaRPr>
          </a:p>
        </p:txBody>
      </p:sp>
      <p:sp>
        <p:nvSpPr>
          <p:cNvPr id="5" name="Rectangle 3"/>
          <p:cNvSpPr>
            <a:spLocks noGrp="1" noChangeArrowheads="1"/>
          </p:cNvSpPr>
          <p:nvPr>
            <p:ph type="title"/>
          </p:nvPr>
        </p:nvSpPr>
        <p:spPr>
          <a:xfrm>
            <a:off x="539750" y="1196975"/>
            <a:ext cx="8229600" cy="777875"/>
          </a:xfrm>
          <a:extLst/>
        </p:spPr>
        <p:txBody>
          <a:bodyPr anchor="t"/>
          <a:lstStyle/>
          <a:p>
            <a:pPr marL="685800" indent="-685800" eaLnBrk="1" hangingPunct="1">
              <a:spcBef>
                <a:spcPct val="50000"/>
              </a:spcBef>
              <a:defRPr/>
            </a:pPr>
            <a:r>
              <a:rPr lang="fr-BE" sz="3600" b="1" kern="1200" dirty="0" smtClean="0">
                <a:solidFill>
                  <a:schemeClr val="accent2"/>
                </a:solidFill>
                <a:latin typeface="Calibri" pitchFamily="34" charset="0"/>
                <a:ea typeface="ＭＳ Ｐゴシック" pitchFamily="-111" charset="-128"/>
                <a:cs typeface="+mn-cs"/>
              </a:rPr>
              <a:t>ECVET</a:t>
            </a:r>
            <a:endParaRPr lang="en-GB" sz="3600" b="1" kern="1200" dirty="0">
              <a:solidFill>
                <a:schemeClr val="accent2"/>
              </a:solidFill>
              <a:latin typeface="Calibri" pitchFamily="34" charset="0"/>
              <a:ea typeface="ＭＳ Ｐゴシック" pitchFamily="-111" charset="-128"/>
              <a:cs typeface="+mn-cs"/>
            </a:endParaRPr>
          </a:p>
        </p:txBody>
      </p:sp>
      <p:pic>
        <p:nvPicPr>
          <p:cNvPr id="6" name="Picture 4"/>
          <p:cNvPicPr>
            <a:picLocks noChangeAspect="1" noChangeArrowheads="1"/>
          </p:cNvPicPr>
          <p:nvPr/>
        </p:nvPicPr>
        <p:blipFill>
          <a:blip r:embed="rId2"/>
          <a:srcRect/>
          <a:stretch>
            <a:fillRect/>
          </a:stretch>
        </p:blipFill>
        <p:spPr bwMode="auto">
          <a:xfrm>
            <a:off x="5795963" y="2351088"/>
            <a:ext cx="2484437" cy="3363912"/>
          </a:xfrm>
          <a:prstGeom prst="rect">
            <a:avLst/>
          </a:prstGeom>
          <a:noFill/>
          <a:ln w="9525">
            <a:solidFill>
              <a:schemeClr val="tx1"/>
            </a:solidFill>
            <a:miter lim="800000"/>
            <a:headEnd/>
            <a:tailEnd/>
          </a:ln>
        </p:spPr>
      </p:pic>
      <p:sp>
        <p:nvSpPr>
          <p:cNvPr id="41989"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p:cNvGrpSpPr>
            <a:grpSpLocks/>
          </p:cNvGrpSpPr>
          <p:nvPr/>
        </p:nvGrpSpPr>
        <p:grpSpPr bwMode="auto">
          <a:xfrm>
            <a:off x="0" y="836613"/>
            <a:ext cx="8920163" cy="4968875"/>
            <a:chOff x="0" y="572"/>
            <a:chExt cx="5619" cy="3130"/>
          </a:xfrm>
        </p:grpSpPr>
        <p:sp>
          <p:nvSpPr>
            <p:cNvPr id="50181" name="Line 224"/>
            <p:cNvSpPr>
              <a:spLocks noChangeShapeType="1"/>
            </p:cNvSpPr>
            <p:nvPr/>
          </p:nvSpPr>
          <p:spPr bwMode="auto">
            <a:xfrm>
              <a:off x="2866" y="572"/>
              <a:ext cx="0" cy="3130"/>
            </a:xfrm>
            <a:prstGeom prst="line">
              <a:avLst/>
            </a:prstGeom>
            <a:noFill/>
            <a:ln w="38100" cmpd="dbl">
              <a:solidFill>
                <a:srgbClr val="FF0000"/>
              </a:solidFill>
              <a:prstDash val="dash"/>
              <a:round/>
              <a:headEnd/>
              <a:tailEnd/>
            </a:ln>
          </p:spPr>
          <p:txBody>
            <a:bodyPr/>
            <a:lstStyle/>
            <a:p>
              <a:endParaRPr lang="en-US"/>
            </a:p>
          </p:txBody>
        </p:sp>
        <p:sp>
          <p:nvSpPr>
            <p:cNvPr id="50182" name="Rectangle 13"/>
            <p:cNvSpPr>
              <a:spLocks noChangeArrowheads="1"/>
            </p:cNvSpPr>
            <p:nvPr/>
          </p:nvSpPr>
          <p:spPr bwMode="auto">
            <a:xfrm>
              <a:off x="0" y="1013"/>
              <a:ext cx="116" cy="231"/>
            </a:xfrm>
            <a:prstGeom prst="rect">
              <a:avLst/>
            </a:prstGeom>
            <a:solidFill>
              <a:srgbClr val="DBEDFF"/>
            </a:solidFill>
            <a:ln w="9525">
              <a:noFill/>
              <a:miter lim="800000"/>
              <a:headEnd/>
              <a:tailEnd/>
            </a:ln>
          </p:spPr>
          <p:txBody>
            <a:bodyPr wrap="none" anchor="ctr">
              <a:spAutoFit/>
            </a:bodyPr>
            <a:lstStyle/>
            <a:p>
              <a:endParaRPr lang="de-DE"/>
            </a:p>
          </p:txBody>
        </p:sp>
        <p:sp>
          <p:nvSpPr>
            <p:cNvPr id="50183" name="Rectangle 14"/>
            <p:cNvSpPr>
              <a:spLocks noChangeArrowheads="1"/>
            </p:cNvSpPr>
            <p:nvPr/>
          </p:nvSpPr>
          <p:spPr bwMode="auto">
            <a:xfrm>
              <a:off x="0" y="1099"/>
              <a:ext cx="116" cy="231"/>
            </a:xfrm>
            <a:prstGeom prst="rect">
              <a:avLst/>
            </a:prstGeom>
            <a:solidFill>
              <a:srgbClr val="DBEDFF"/>
            </a:solidFill>
            <a:ln w="9525">
              <a:noFill/>
              <a:miter lim="800000"/>
              <a:headEnd/>
              <a:tailEnd/>
            </a:ln>
          </p:spPr>
          <p:txBody>
            <a:bodyPr wrap="none">
              <a:spAutoFit/>
            </a:bodyPr>
            <a:lstStyle/>
            <a:p>
              <a:endParaRPr lang="de-DE"/>
            </a:p>
          </p:txBody>
        </p:sp>
        <p:sp>
          <p:nvSpPr>
            <p:cNvPr id="50184" name="Rectangle 18"/>
            <p:cNvSpPr>
              <a:spLocks noChangeArrowheads="1"/>
            </p:cNvSpPr>
            <p:nvPr/>
          </p:nvSpPr>
          <p:spPr bwMode="auto">
            <a:xfrm>
              <a:off x="0" y="1099"/>
              <a:ext cx="116" cy="231"/>
            </a:xfrm>
            <a:prstGeom prst="rect">
              <a:avLst/>
            </a:prstGeom>
            <a:solidFill>
              <a:srgbClr val="DBEDFF"/>
            </a:solidFill>
            <a:ln w="9525">
              <a:noFill/>
              <a:miter lim="800000"/>
              <a:headEnd/>
              <a:tailEnd/>
            </a:ln>
          </p:spPr>
          <p:txBody>
            <a:bodyPr wrap="none">
              <a:spAutoFit/>
            </a:bodyPr>
            <a:lstStyle/>
            <a:p>
              <a:endParaRPr lang="de-DE"/>
            </a:p>
          </p:txBody>
        </p:sp>
        <p:sp>
          <p:nvSpPr>
            <p:cNvPr id="50185" name="Rectangle 20"/>
            <p:cNvSpPr>
              <a:spLocks noChangeArrowheads="1"/>
            </p:cNvSpPr>
            <p:nvPr/>
          </p:nvSpPr>
          <p:spPr bwMode="auto">
            <a:xfrm>
              <a:off x="0" y="1099"/>
              <a:ext cx="116" cy="231"/>
            </a:xfrm>
            <a:prstGeom prst="rect">
              <a:avLst/>
            </a:prstGeom>
            <a:solidFill>
              <a:srgbClr val="DBEDFF"/>
            </a:solidFill>
            <a:ln w="9525">
              <a:noFill/>
              <a:miter lim="800000"/>
              <a:headEnd/>
              <a:tailEnd/>
            </a:ln>
          </p:spPr>
          <p:txBody>
            <a:bodyPr wrap="none">
              <a:spAutoFit/>
            </a:bodyPr>
            <a:lstStyle/>
            <a:p>
              <a:endParaRPr lang="de-DE"/>
            </a:p>
          </p:txBody>
        </p:sp>
        <p:sp>
          <p:nvSpPr>
            <p:cNvPr id="50186" name="Rectangle 21"/>
            <p:cNvSpPr>
              <a:spLocks noChangeArrowheads="1"/>
            </p:cNvSpPr>
            <p:nvPr/>
          </p:nvSpPr>
          <p:spPr bwMode="auto">
            <a:xfrm>
              <a:off x="0" y="1099"/>
              <a:ext cx="116" cy="231"/>
            </a:xfrm>
            <a:prstGeom prst="rect">
              <a:avLst/>
            </a:prstGeom>
            <a:solidFill>
              <a:srgbClr val="DBEDFF"/>
            </a:solidFill>
            <a:ln w="9525">
              <a:noFill/>
              <a:miter lim="800000"/>
              <a:headEnd/>
              <a:tailEnd/>
            </a:ln>
          </p:spPr>
          <p:txBody>
            <a:bodyPr wrap="none">
              <a:spAutoFit/>
            </a:bodyPr>
            <a:lstStyle/>
            <a:p>
              <a:endParaRPr lang="de-DE"/>
            </a:p>
          </p:txBody>
        </p:sp>
        <p:sp>
          <p:nvSpPr>
            <p:cNvPr id="50187" name="Rectangle 26"/>
            <p:cNvSpPr>
              <a:spLocks noChangeArrowheads="1"/>
            </p:cNvSpPr>
            <p:nvPr/>
          </p:nvSpPr>
          <p:spPr bwMode="auto">
            <a:xfrm>
              <a:off x="0" y="1099"/>
              <a:ext cx="116" cy="231"/>
            </a:xfrm>
            <a:prstGeom prst="rect">
              <a:avLst/>
            </a:prstGeom>
            <a:solidFill>
              <a:srgbClr val="DBEDFF"/>
            </a:solidFill>
            <a:ln w="9525">
              <a:noFill/>
              <a:miter lim="800000"/>
              <a:headEnd/>
              <a:tailEnd/>
            </a:ln>
          </p:spPr>
          <p:txBody>
            <a:bodyPr wrap="none">
              <a:spAutoFit/>
            </a:bodyPr>
            <a:lstStyle/>
            <a:p>
              <a:endParaRPr lang="de-DE"/>
            </a:p>
          </p:txBody>
        </p:sp>
        <p:sp>
          <p:nvSpPr>
            <p:cNvPr id="50188" name="Rectangle 29"/>
            <p:cNvSpPr>
              <a:spLocks noChangeArrowheads="1"/>
            </p:cNvSpPr>
            <p:nvPr/>
          </p:nvSpPr>
          <p:spPr bwMode="auto">
            <a:xfrm>
              <a:off x="0" y="1099"/>
              <a:ext cx="116" cy="231"/>
            </a:xfrm>
            <a:prstGeom prst="rect">
              <a:avLst/>
            </a:prstGeom>
            <a:solidFill>
              <a:srgbClr val="DBEDFF"/>
            </a:solidFill>
            <a:ln w="9525">
              <a:noFill/>
              <a:miter lim="800000"/>
              <a:headEnd/>
              <a:tailEnd/>
            </a:ln>
          </p:spPr>
          <p:txBody>
            <a:bodyPr wrap="none">
              <a:spAutoFit/>
            </a:bodyPr>
            <a:lstStyle/>
            <a:p>
              <a:endParaRPr lang="de-DE"/>
            </a:p>
          </p:txBody>
        </p:sp>
        <p:sp>
          <p:nvSpPr>
            <p:cNvPr id="50189" name="Oval 113"/>
            <p:cNvSpPr>
              <a:spLocks noChangeArrowheads="1"/>
            </p:cNvSpPr>
            <p:nvPr/>
          </p:nvSpPr>
          <p:spPr bwMode="auto">
            <a:xfrm>
              <a:off x="612" y="754"/>
              <a:ext cx="1134" cy="453"/>
            </a:xfrm>
            <a:prstGeom prst="ellipse">
              <a:avLst/>
            </a:prstGeom>
            <a:solidFill>
              <a:srgbClr val="FFCC66"/>
            </a:solidFill>
            <a:ln w="9525">
              <a:solidFill>
                <a:schemeClr val="tx1"/>
              </a:solidFill>
              <a:round/>
              <a:headEnd/>
              <a:tailEnd/>
            </a:ln>
          </p:spPr>
          <p:txBody>
            <a:bodyPr wrap="none" anchor="ctr"/>
            <a:lstStyle/>
            <a:p>
              <a:pPr algn="ctr"/>
              <a:r>
                <a:rPr lang="en-GB" sz="1600" b="1"/>
                <a:t>Host</a:t>
              </a:r>
            </a:p>
            <a:p>
              <a:pPr algn="ctr"/>
              <a:r>
                <a:rPr lang="en-GB" sz="1600" b="1"/>
                <a:t>provider</a:t>
              </a:r>
            </a:p>
          </p:txBody>
        </p:sp>
        <p:sp>
          <p:nvSpPr>
            <p:cNvPr id="50190" name="Oval 114"/>
            <p:cNvSpPr>
              <a:spLocks noChangeArrowheads="1"/>
            </p:cNvSpPr>
            <p:nvPr/>
          </p:nvSpPr>
          <p:spPr bwMode="auto">
            <a:xfrm>
              <a:off x="4014" y="754"/>
              <a:ext cx="1134" cy="453"/>
            </a:xfrm>
            <a:prstGeom prst="ellipse">
              <a:avLst/>
            </a:prstGeom>
            <a:solidFill>
              <a:srgbClr val="CCFFCC"/>
            </a:solidFill>
            <a:ln w="9525">
              <a:solidFill>
                <a:schemeClr val="tx1"/>
              </a:solidFill>
              <a:round/>
              <a:headEnd/>
              <a:tailEnd/>
            </a:ln>
          </p:spPr>
          <p:txBody>
            <a:bodyPr wrap="none" anchor="ctr"/>
            <a:lstStyle/>
            <a:p>
              <a:pPr algn="ctr"/>
              <a:r>
                <a:rPr lang="en-GB" sz="1600" b="1"/>
                <a:t>Sending</a:t>
              </a:r>
            </a:p>
            <a:p>
              <a:pPr algn="ctr"/>
              <a:r>
                <a:rPr lang="en-GB" sz="1600" b="1"/>
                <a:t>provider</a:t>
              </a:r>
            </a:p>
          </p:txBody>
        </p:sp>
        <p:sp>
          <p:nvSpPr>
            <p:cNvPr id="50191" name="Line 204"/>
            <p:cNvSpPr>
              <a:spLocks noChangeShapeType="1"/>
            </p:cNvSpPr>
            <p:nvPr/>
          </p:nvSpPr>
          <p:spPr bwMode="auto">
            <a:xfrm>
              <a:off x="1882" y="935"/>
              <a:ext cx="1996" cy="0"/>
            </a:xfrm>
            <a:prstGeom prst="line">
              <a:avLst/>
            </a:prstGeom>
            <a:noFill/>
            <a:ln w="38100">
              <a:solidFill>
                <a:schemeClr val="tx1"/>
              </a:solidFill>
              <a:round/>
              <a:headEnd type="triangle" w="med" len="med"/>
              <a:tailEnd type="triangle" w="med" len="med"/>
            </a:ln>
          </p:spPr>
          <p:txBody>
            <a:bodyPr/>
            <a:lstStyle/>
            <a:p>
              <a:endParaRPr lang="en-US"/>
            </a:p>
          </p:txBody>
        </p:sp>
        <p:sp>
          <p:nvSpPr>
            <p:cNvPr id="50192" name="Rectangle 205"/>
            <p:cNvSpPr>
              <a:spLocks noChangeArrowheads="1"/>
            </p:cNvSpPr>
            <p:nvPr/>
          </p:nvSpPr>
          <p:spPr bwMode="auto">
            <a:xfrm>
              <a:off x="2137" y="950"/>
              <a:ext cx="1339" cy="212"/>
            </a:xfrm>
            <a:prstGeom prst="rect">
              <a:avLst/>
            </a:prstGeom>
            <a:noFill/>
            <a:ln w="9525">
              <a:noFill/>
              <a:miter lim="800000"/>
              <a:headEnd/>
              <a:tailEnd/>
            </a:ln>
          </p:spPr>
          <p:txBody>
            <a:bodyPr wrap="none">
              <a:spAutoFit/>
            </a:bodyPr>
            <a:lstStyle/>
            <a:p>
              <a:r>
                <a:rPr lang="en-GB" sz="1600" b="1"/>
                <a:t>Learning agreement</a:t>
              </a:r>
            </a:p>
          </p:txBody>
        </p:sp>
        <p:sp>
          <p:nvSpPr>
            <p:cNvPr id="50193" name="Oval 207"/>
            <p:cNvSpPr>
              <a:spLocks noChangeArrowheads="1"/>
            </p:cNvSpPr>
            <p:nvPr/>
          </p:nvSpPr>
          <p:spPr bwMode="auto">
            <a:xfrm>
              <a:off x="2744" y="663"/>
              <a:ext cx="182"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1</a:t>
              </a:r>
            </a:p>
          </p:txBody>
        </p:sp>
        <p:grpSp>
          <p:nvGrpSpPr>
            <p:cNvPr id="50194" name="Group 215"/>
            <p:cNvGrpSpPr>
              <a:grpSpLocks/>
            </p:cNvGrpSpPr>
            <p:nvPr/>
          </p:nvGrpSpPr>
          <p:grpSpPr bwMode="auto">
            <a:xfrm>
              <a:off x="158" y="1434"/>
              <a:ext cx="1769" cy="1270"/>
              <a:chOff x="113" y="1434"/>
              <a:chExt cx="1769" cy="1270"/>
            </a:xfrm>
          </p:grpSpPr>
          <p:sp>
            <p:nvSpPr>
              <p:cNvPr id="50205" name="AutoShape 208"/>
              <p:cNvSpPr>
                <a:spLocks noChangeArrowheads="1"/>
              </p:cNvSpPr>
              <p:nvPr/>
            </p:nvSpPr>
            <p:spPr bwMode="auto">
              <a:xfrm>
                <a:off x="748" y="1434"/>
                <a:ext cx="1134" cy="1224"/>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de-DE" b="1"/>
              </a:p>
            </p:txBody>
          </p:sp>
          <p:sp>
            <p:nvSpPr>
              <p:cNvPr id="50206" name="AutoShape 210"/>
              <p:cNvSpPr>
                <a:spLocks noChangeArrowheads="1"/>
              </p:cNvSpPr>
              <p:nvPr/>
            </p:nvSpPr>
            <p:spPr bwMode="auto">
              <a:xfrm rot="10800000">
                <a:off x="113" y="1434"/>
                <a:ext cx="1134" cy="1224"/>
              </a:xfrm>
              <a:prstGeom prst="triangle">
                <a:avLst>
                  <a:gd name="adj" fmla="val 50000"/>
                </a:avLst>
              </a:prstGeom>
              <a:solidFill>
                <a:srgbClr val="FFFF99"/>
              </a:solidFill>
              <a:ln w="9525">
                <a:solidFill>
                  <a:schemeClr val="tx1"/>
                </a:solidFill>
                <a:miter lim="800000"/>
                <a:headEnd/>
                <a:tailEnd/>
              </a:ln>
            </p:spPr>
            <p:txBody>
              <a:bodyPr rot="10800000" wrap="none" anchor="ctr"/>
              <a:lstStyle/>
              <a:p>
                <a:endParaRPr lang="de-DE" b="1"/>
              </a:p>
            </p:txBody>
          </p:sp>
          <p:sp>
            <p:nvSpPr>
              <p:cNvPr id="50207" name="Rectangle 209"/>
              <p:cNvSpPr>
                <a:spLocks noChangeArrowheads="1"/>
              </p:cNvSpPr>
              <p:nvPr/>
            </p:nvSpPr>
            <p:spPr bwMode="auto">
              <a:xfrm>
                <a:off x="204" y="1434"/>
                <a:ext cx="908" cy="520"/>
              </a:xfrm>
              <a:prstGeom prst="rect">
                <a:avLst/>
              </a:prstGeom>
              <a:noFill/>
              <a:ln w="9525">
                <a:noFill/>
                <a:miter lim="800000"/>
                <a:headEnd/>
                <a:tailEnd/>
              </a:ln>
            </p:spPr>
            <p:txBody>
              <a:bodyPr>
                <a:spAutoFit/>
              </a:bodyPr>
              <a:lstStyle/>
              <a:p>
                <a:pPr algn="ctr"/>
                <a:r>
                  <a:rPr lang="en-GB" sz="1600"/>
                  <a:t>The individual</a:t>
                </a:r>
              </a:p>
              <a:p>
                <a:pPr algn="ctr"/>
                <a:r>
                  <a:rPr lang="en-GB" sz="1600"/>
                  <a:t>acquires</a:t>
                </a:r>
              </a:p>
              <a:p>
                <a:pPr algn="ctr"/>
                <a:r>
                  <a:rPr lang="en-GB" sz="1600" b="1"/>
                  <a:t>KSC</a:t>
                </a:r>
              </a:p>
            </p:txBody>
          </p:sp>
          <p:sp>
            <p:nvSpPr>
              <p:cNvPr id="50208" name="Rectangle 211"/>
              <p:cNvSpPr>
                <a:spLocks noChangeArrowheads="1"/>
              </p:cNvSpPr>
              <p:nvPr/>
            </p:nvSpPr>
            <p:spPr bwMode="auto">
              <a:xfrm>
                <a:off x="839" y="2184"/>
                <a:ext cx="907" cy="520"/>
              </a:xfrm>
              <a:prstGeom prst="rect">
                <a:avLst/>
              </a:prstGeom>
              <a:noFill/>
              <a:ln w="9525">
                <a:noFill/>
                <a:miter lim="800000"/>
                <a:headEnd/>
                <a:tailEnd/>
              </a:ln>
            </p:spPr>
            <p:txBody>
              <a:bodyPr>
                <a:spAutoFit/>
              </a:bodyPr>
              <a:lstStyle/>
              <a:p>
                <a:pPr algn="ctr"/>
                <a:r>
                  <a:rPr lang="en-GB" sz="1600"/>
                  <a:t>The learning outcomes are </a:t>
                </a:r>
                <a:r>
                  <a:rPr lang="en-GB" sz="1600" b="1"/>
                  <a:t>assessed</a:t>
                </a:r>
              </a:p>
            </p:txBody>
          </p:sp>
          <p:sp>
            <p:nvSpPr>
              <p:cNvPr id="50209" name="Oval 212"/>
              <p:cNvSpPr>
                <a:spLocks noChangeArrowheads="1"/>
              </p:cNvSpPr>
              <p:nvPr/>
            </p:nvSpPr>
            <p:spPr bwMode="auto">
              <a:xfrm>
                <a:off x="1247" y="1797"/>
                <a:ext cx="182"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3</a:t>
                </a:r>
              </a:p>
            </p:txBody>
          </p:sp>
          <p:sp>
            <p:nvSpPr>
              <p:cNvPr id="50210" name="Oval 213"/>
              <p:cNvSpPr>
                <a:spLocks noChangeArrowheads="1"/>
              </p:cNvSpPr>
              <p:nvPr/>
            </p:nvSpPr>
            <p:spPr bwMode="auto">
              <a:xfrm>
                <a:off x="567" y="2024"/>
                <a:ext cx="182"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2</a:t>
                </a:r>
              </a:p>
            </p:txBody>
          </p:sp>
        </p:grpSp>
        <p:sp>
          <p:nvSpPr>
            <p:cNvPr id="50195" name="Rectangle 216"/>
            <p:cNvSpPr>
              <a:spLocks noChangeArrowheads="1"/>
            </p:cNvSpPr>
            <p:nvPr/>
          </p:nvSpPr>
          <p:spPr bwMode="auto">
            <a:xfrm>
              <a:off x="158" y="2885"/>
              <a:ext cx="1814" cy="772"/>
            </a:xfrm>
            <a:prstGeom prst="rect">
              <a:avLst/>
            </a:prstGeom>
            <a:solidFill>
              <a:srgbClr val="FFCCFF"/>
            </a:solidFill>
            <a:ln w="9525">
              <a:solidFill>
                <a:schemeClr val="tx1"/>
              </a:solidFill>
              <a:miter lim="800000"/>
              <a:headEnd/>
              <a:tailEnd/>
            </a:ln>
          </p:spPr>
          <p:txBody>
            <a:bodyPr anchor="ctr"/>
            <a:lstStyle/>
            <a:p>
              <a:r>
                <a:rPr lang="en-GB" sz="1600" b="1"/>
                <a:t>Credit </a:t>
              </a:r>
              <a:r>
                <a:rPr lang="en-GB" sz="1600"/>
                <a:t>is awarded to the individual for the learning outcomes achieved</a:t>
              </a:r>
            </a:p>
          </p:txBody>
        </p:sp>
        <p:sp>
          <p:nvSpPr>
            <p:cNvPr id="50196" name="Oval 217"/>
            <p:cNvSpPr>
              <a:spLocks noChangeArrowheads="1"/>
            </p:cNvSpPr>
            <p:nvPr/>
          </p:nvSpPr>
          <p:spPr bwMode="auto">
            <a:xfrm>
              <a:off x="1746" y="2976"/>
              <a:ext cx="181"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4</a:t>
              </a:r>
            </a:p>
          </p:txBody>
        </p:sp>
        <p:sp>
          <p:nvSpPr>
            <p:cNvPr id="50197" name="AutoShape 218"/>
            <p:cNvSpPr>
              <a:spLocks noChangeArrowheads="1"/>
            </p:cNvSpPr>
            <p:nvPr/>
          </p:nvSpPr>
          <p:spPr bwMode="auto">
            <a:xfrm>
              <a:off x="2109" y="3022"/>
              <a:ext cx="1859" cy="590"/>
            </a:xfrm>
            <a:prstGeom prst="homePlate">
              <a:avLst>
                <a:gd name="adj" fmla="val 78771"/>
              </a:avLst>
            </a:prstGeom>
            <a:solidFill>
              <a:srgbClr val="CCECFF"/>
            </a:solidFill>
            <a:ln w="9525">
              <a:solidFill>
                <a:schemeClr val="tx1"/>
              </a:solidFill>
              <a:miter lim="800000"/>
              <a:headEnd/>
              <a:tailEnd/>
            </a:ln>
          </p:spPr>
          <p:txBody>
            <a:bodyPr wrap="none" anchor="ctr"/>
            <a:lstStyle/>
            <a:p>
              <a:endParaRPr lang="en-GB" sz="1600"/>
            </a:p>
            <a:p>
              <a:r>
                <a:rPr lang="en-GB" sz="1600" i="1"/>
                <a:t>Learner's credit </a:t>
              </a:r>
            </a:p>
            <a:p>
              <a:r>
                <a:rPr lang="en-GB" sz="1600" i="1"/>
                <a:t>in an individual </a:t>
              </a:r>
            </a:p>
            <a:p>
              <a:r>
                <a:rPr lang="en-GB" sz="1600" i="1"/>
                <a:t>transcript of record</a:t>
              </a:r>
              <a:endParaRPr lang="en-GB" sz="1600"/>
            </a:p>
            <a:p>
              <a:endParaRPr lang="en-GB" sz="1600"/>
            </a:p>
          </p:txBody>
        </p:sp>
        <p:sp>
          <p:nvSpPr>
            <p:cNvPr id="50198" name="Oval 223"/>
            <p:cNvSpPr>
              <a:spLocks noChangeArrowheads="1"/>
            </p:cNvSpPr>
            <p:nvPr/>
          </p:nvSpPr>
          <p:spPr bwMode="auto">
            <a:xfrm>
              <a:off x="3424" y="3203"/>
              <a:ext cx="181"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5</a:t>
              </a:r>
            </a:p>
          </p:txBody>
        </p:sp>
        <p:grpSp>
          <p:nvGrpSpPr>
            <p:cNvPr id="50199" name="Group 232"/>
            <p:cNvGrpSpPr>
              <a:grpSpLocks/>
            </p:cNvGrpSpPr>
            <p:nvPr/>
          </p:nvGrpSpPr>
          <p:grpSpPr bwMode="auto">
            <a:xfrm>
              <a:off x="3787" y="1470"/>
              <a:ext cx="1832" cy="1461"/>
              <a:chOff x="3872" y="1389"/>
              <a:chExt cx="1832" cy="1461"/>
            </a:xfrm>
          </p:grpSpPr>
          <p:sp>
            <p:nvSpPr>
              <p:cNvPr id="50200" name="Rectangle 230"/>
              <p:cNvSpPr>
                <a:spLocks noChangeArrowheads="1"/>
              </p:cNvSpPr>
              <p:nvPr/>
            </p:nvSpPr>
            <p:spPr bwMode="auto">
              <a:xfrm>
                <a:off x="3882" y="2478"/>
                <a:ext cx="1814" cy="372"/>
              </a:xfrm>
              <a:prstGeom prst="rect">
                <a:avLst/>
              </a:prstGeom>
              <a:solidFill>
                <a:srgbClr val="FFFFCC"/>
              </a:solidFill>
              <a:ln w="9525">
                <a:solidFill>
                  <a:schemeClr val="tx1"/>
                </a:solidFill>
                <a:miter lim="800000"/>
                <a:headEnd/>
                <a:tailEnd/>
              </a:ln>
            </p:spPr>
            <p:txBody>
              <a:bodyPr wrap="none" anchor="ctr"/>
              <a:lstStyle/>
              <a:p>
                <a:pPr algn="r"/>
                <a:r>
                  <a:rPr lang="en-GB" sz="1600" b="1"/>
                  <a:t>Credit </a:t>
                </a:r>
                <a:r>
                  <a:rPr lang="en-GB" sz="1600"/>
                  <a:t>is </a:t>
                </a:r>
                <a:r>
                  <a:rPr lang="en-GB" sz="1600" b="1"/>
                  <a:t>validated</a:t>
                </a:r>
                <a:endParaRPr lang="en-GB" sz="1600"/>
              </a:p>
            </p:txBody>
          </p:sp>
          <p:sp>
            <p:nvSpPr>
              <p:cNvPr id="50201" name="Oval 225"/>
              <p:cNvSpPr>
                <a:spLocks noChangeArrowheads="1"/>
              </p:cNvSpPr>
              <p:nvPr/>
            </p:nvSpPr>
            <p:spPr bwMode="auto">
              <a:xfrm>
                <a:off x="4059" y="2568"/>
                <a:ext cx="181"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6</a:t>
                </a:r>
              </a:p>
            </p:txBody>
          </p:sp>
          <p:grpSp>
            <p:nvGrpSpPr>
              <p:cNvPr id="50202" name="Group 228"/>
              <p:cNvGrpSpPr>
                <a:grpSpLocks/>
              </p:cNvGrpSpPr>
              <p:nvPr/>
            </p:nvGrpSpPr>
            <p:grpSpPr bwMode="auto">
              <a:xfrm>
                <a:off x="3872" y="1389"/>
                <a:ext cx="1832" cy="988"/>
                <a:chOff x="3742" y="1449"/>
                <a:chExt cx="1832" cy="988"/>
              </a:xfrm>
            </p:grpSpPr>
            <p:sp>
              <p:nvSpPr>
                <p:cNvPr id="50203" name="Rectangle 221"/>
                <p:cNvSpPr>
                  <a:spLocks noChangeArrowheads="1"/>
                </p:cNvSpPr>
                <p:nvPr/>
              </p:nvSpPr>
              <p:spPr bwMode="auto">
                <a:xfrm>
                  <a:off x="3742" y="1449"/>
                  <a:ext cx="1832" cy="988"/>
                </a:xfrm>
                <a:prstGeom prst="rect">
                  <a:avLst/>
                </a:prstGeom>
                <a:solidFill>
                  <a:srgbClr val="FFFFCC"/>
                </a:solidFill>
                <a:ln w="9525">
                  <a:solidFill>
                    <a:schemeClr val="tx1"/>
                  </a:solidFill>
                  <a:miter lim="800000"/>
                  <a:headEnd/>
                  <a:tailEnd/>
                </a:ln>
              </p:spPr>
              <p:txBody>
                <a:bodyPr wrap="none">
                  <a:spAutoFit/>
                </a:bodyPr>
                <a:lstStyle/>
                <a:p>
                  <a:r>
                    <a:rPr lang="en-GB" sz="1600"/>
                    <a:t>Learning outcomes</a:t>
                  </a:r>
                </a:p>
                <a:p>
                  <a:r>
                    <a:rPr lang="en-GB" sz="1600"/>
                    <a:t>are recognised and</a:t>
                  </a:r>
                </a:p>
                <a:p>
                  <a:r>
                    <a:rPr lang="en-GB" sz="1600" b="1"/>
                    <a:t>accumulated</a:t>
                  </a:r>
                  <a:r>
                    <a:rPr lang="en-GB" sz="1600"/>
                    <a:t> as a part of the </a:t>
                  </a:r>
                </a:p>
                <a:p>
                  <a:r>
                    <a:rPr lang="en-GB" sz="1600"/>
                    <a:t>aimed qualification; </a:t>
                  </a:r>
                </a:p>
                <a:p>
                  <a:r>
                    <a:rPr lang="en-GB" sz="1600"/>
                    <a:t>corresponding ECVET points</a:t>
                  </a:r>
                </a:p>
                <a:p>
                  <a:r>
                    <a:rPr lang="en-GB" sz="1600"/>
                    <a:t>are included.</a:t>
                  </a:r>
                </a:p>
              </p:txBody>
            </p:sp>
            <p:sp>
              <p:nvSpPr>
                <p:cNvPr id="50204" name="Oval 226"/>
                <p:cNvSpPr>
                  <a:spLocks noChangeArrowheads="1"/>
                </p:cNvSpPr>
                <p:nvPr/>
              </p:nvSpPr>
              <p:spPr bwMode="auto">
                <a:xfrm>
                  <a:off x="5193" y="1525"/>
                  <a:ext cx="181" cy="181"/>
                </a:xfrm>
                <a:prstGeom prst="ellipse">
                  <a:avLst/>
                </a:prstGeom>
                <a:solidFill>
                  <a:schemeClr val="tx1"/>
                </a:solidFill>
                <a:ln w="9525">
                  <a:solidFill>
                    <a:schemeClr val="tx1"/>
                  </a:solidFill>
                  <a:round/>
                  <a:headEnd/>
                  <a:tailEnd/>
                </a:ln>
              </p:spPr>
              <p:txBody>
                <a:bodyPr wrap="none" anchor="ctr"/>
                <a:lstStyle/>
                <a:p>
                  <a:pPr algn="ctr"/>
                  <a:r>
                    <a:rPr lang="en-GB">
                      <a:solidFill>
                        <a:schemeClr val="bg1"/>
                      </a:solidFill>
                    </a:rPr>
                    <a:t>7</a:t>
                  </a:r>
                </a:p>
              </p:txBody>
            </p:sp>
          </p:grpSp>
        </p:grpSp>
      </p:grpSp>
      <p:pic>
        <p:nvPicPr>
          <p:cNvPr id="50178" name="Picture 34" descr="logo_ecvet2_rdax_77x85"/>
          <p:cNvPicPr>
            <a:picLocks noChangeAspect="1" noChangeArrowheads="1"/>
          </p:cNvPicPr>
          <p:nvPr/>
        </p:nvPicPr>
        <p:blipFill>
          <a:blip r:embed="rId3"/>
          <a:srcRect/>
          <a:stretch>
            <a:fillRect/>
          </a:stretch>
        </p:blipFill>
        <p:spPr bwMode="auto">
          <a:xfrm>
            <a:off x="8101013" y="188913"/>
            <a:ext cx="889000" cy="981075"/>
          </a:xfrm>
          <a:prstGeom prst="rect">
            <a:avLst/>
          </a:prstGeom>
          <a:noFill/>
          <a:ln w="9525">
            <a:solidFill>
              <a:schemeClr val="tx1"/>
            </a:solidFill>
            <a:miter lim="800000"/>
            <a:headEnd/>
            <a:tailEnd/>
          </a:ln>
        </p:spPr>
      </p:pic>
      <p:sp>
        <p:nvSpPr>
          <p:cNvPr id="50179"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50180" name="Θέση αριθμού διαφάνειας 2"/>
          <p:cNvSpPr>
            <a:spLocks noGrp="1"/>
          </p:cNvSpPr>
          <p:nvPr>
            <p:ph type="sldNum" sz="quarter" idx="13"/>
          </p:nvPr>
        </p:nvSpPr>
        <p:spPr>
          <a:noFill/>
        </p:spPr>
        <p:txBody>
          <a:bodyPr/>
          <a:lstStyle/>
          <a:p>
            <a:fld id="{4694D205-8B18-44E6-87CF-915E98101543}" type="slidenum">
              <a:rPr lang="en-GB" smtClean="0">
                <a:ea typeface="ＭＳ Ｐゴシック"/>
                <a:cs typeface="ＭＳ Ｐゴシック"/>
              </a:rPr>
              <a:pPr/>
              <a:t>19</a:t>
            </a:fld>
            <a:endParaRPr lang="en-GB" smtClean="0">
              <a:ea typeface="ＭＳ Ｐゴシック"/>
              <a:cs typeface="ＭＳ Ｐゴシック"/>
            </a:endParaRPr>
          </a:p>
        </p:txBody>
      </p:sp>
      <p:sp>
        <p:nvSpPr>
          <p:cNvPr id="5" name="Rectangle 3"/>
          <p:cNvSpPr>
            <a:spLocks noChangeArrowheads="1"/>
          </p:cNvSpPr>
          <p:nvPr/>
        </p:nvSpPr>
        <p:spPr bwMode="auto">
          <a:xfrm>
            <a:off x="1835150" y="2565400"/>
            <a:ext cx="5472113" cy="792163"/>
          </a:xfrm>
          <a:prstGeom prst="rect">
            <a:avLst/>
          </a:prstGeom>
          <a:noFill/>
          <a:ln w="9525">
            <a:noFill/>
            <a:miter lim="800000"/>
            <a:headEnd/>
            <a:tailEnd/>
          </a:ln>
        </p:spPr>
        <p:txBody>
          <a:bodyPr/>
          <a:lstStyle/>
          <a:p>
            <a:pPr marL="685800" indent="-685800" algn="ctr">
              <a:spcBef>
                <a:spcPct val="50000"/>
              </a:spcBef>
              <a:defRPr/>
            </a:pPr>
            <a:r>
              <a:rPr lang="fr-BE" sz="3600" b="1" dirty="0">
                <a:solidFill>
                  <a:schemeClr val="accent2"/>
                </a:solidFill>
                <a:latin typeface="Calibri" pitchFamily="34" charset="0"/>
                <a:ea typeface="ＭＳ Ｐゴシック" pitchFamily="-111" charset="-128"/>
                <a:cs typeface="+mn-cs"/>
              </a:rPr>
              <a:t>ECVET</a:t>
            </a:r>
            <a:endParaRPr lang="en-GB" sz="3600" b="1" dirty="0">
              <a:solidFill>
                <a:schemeClr val="accent2"/>
              </a:solidFill>
              <a:latin typeface="Calibri" pitchFamily="34" charset="0"/>
              <a:ea typeface="ＭＳ Ｐゴシック" pitchFamily="-111" charset="-128"/>
              <a:cs typeface="+mn-cs"/>
            </a:endParaRPr>
          </a:p>
        </p:txBody>
      </p:sp>
    </p:spTree>
    <p:extLst>
      <p:ext uri="{BB962C8B-B14F-4D97-AF65-F5344CB8AC3E}">
        <p14:creationId xmlns:p14="http://schemas.microsoft.com/office/powerpoint/2010/main" val="204739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6BA2B39B-87B0-40B2-9314-804B0F5B2474}" type="slidenum">
              <a:rPr lang="en-GB" sz="1400">
                <a:solidFill>
                  <a:schemeClr val="bg1"/>
                </a:solidFill>
              </a:rPr>
              <a:pPr algn="r"/>
              <a:t>2</a:t>
            </a:fld>
            <a:endParaRPr lang="en-GB" sz="1400">
              <a:solidFill>
                <a:schemeClr val="bg1"/>
              </a:solidFill>
            </a:endParaRPr>
          </a:p>
        </p:txBody>
      </p:sp>
      <p:sp>
        <p:nvSpPr>
          <p:cNvPr id="17410" name="Rectangle 2"/>
          <p:cNvSpPr>
            <a:spLocks noGrp="1" noChangeArrowheads="1"/>
          </p:cNvSpPr>
          <p:nvPr>
            <p:ph type="title" idx="4294967295"/>
          </p:nvPr>
        </p:nvSpPr>
        <p:spPr>
          <a:xfrm>
            <a:off x="395288" y="836613"/>
            <a:ext cx="8229600" cy="1143000"/>
          </a:xfrm>
        </p:spPr>
        <p:txBody>
          <a:bodyPr/>
          <a:lstStyle/>
          <a:p>
            <a:r>
              <a:rPr lang="en-GB" sz="3200" b="1" smtClean="0">
                <a:solidFill>
                  <a:schemeClr val="accent2"/>
                </a:solidFill>
                <a:latin typeface="Calibri" pitchFamily="34" charset="0"/>
                <a:ea typeface="ＭＳ Ｐゴシック"/>
                <a:cs typeface="ＭＳ Ｐゴシック"/>
              </a:rPr>
              <a:t>Europe in the time of crisis</a:t>
            </a:r>
          </a:p>
        </p:txBody>
      </p:sp>
      <p:sp>
        <p:nvSpPr>
          <p:cNvPr id="17411" name="Rectangle 3"/>
          <p:cNvSpPr>
            <a:spLocks noGrp="1" noChangeArrowheads="1"/>
          </p:cNvSpPr>
          <p:nvPr>
            <p:ph type="body" idx="4294967295"/>
          </p:nvPr>
        </p:nvSpPr>
        <p:spPr>
          <a:xfrm>
            <a:off x="323850" y="2276475"/>
            <a:ext cx="4176713" cy="3457575"/>
          </a:xfrm>
        </p:spPr>
        <p:txBody>
          <a:bodyPr/>
          <a:lstStyle/>
          <a:p>
            <a:pPr marL="0" indent="0">
              <a:buFontTx/>
              <a:buNone/>
            </a:pPr>
            <a:r>
              <a:rPr lang="en-GB" sz="2000" smtClean="0">
                <a:latin typeface="Calibri" pitchFamily="34" charset="0"/>
                <a:ea typeface="ＭＳ Ｐゴシック"/>
                <a:cs typeface="ＭＳ Ｐゴシック"/>
              </a:rPr>
              <a:t>The route to lasting economic recovery and social cohesion passes through </a:t>
            </a:r>
            <a:r>
              <a:rPr lang="en-GB" sz="2000" b="1" smtClean="0">
                <a:latin typeface="Calibri" pitchFamily="34" charset="0"/>
                <a:ea typeface="ＭＳ Ｐゴシック"/>
                <a:cs typeface="ＭＳ Ｐゴシック"/>
              </a:rPr>
              <a:t>knowledge, skills and competences</a:t>
            </a:r>
            <a:r>
              <a:rPr lang="en-GB" sz="2000" smtClean="0">
                <a:latin typeface="Calibri" pitchFamily="34" charset="0"/>
                <a:ea typeface="ＭＳ Ｐゴシック"/>
                <a:cs typeface="ＭＳ Ｐゴシック"/>
              </a:rPr>
              <a:t>. Only on this basis can we encourage the intensified innovation and entrepreneurship needed in the coming years. </a:t>
            </a:r>
          </a:p>
          <a:p>
            <a:pPr marL="0" indent="0">
              <a:buFontTx/>
              <a:buNone/>
            </a:pPr>
            <a:r>
              <a:rPr lang="en-GB" sz="2000" smtClean="0">
                <a:latin typeface="Calibri" pitchFamily="34" charset="0"/>
                <a:ea typeface="ＭＳ Ｐゴシック"/>
                <a:cs typeface="ＭＳ Ｐゴシック"/>
              </a:rPr>
              <a:t>Europe and the European countries need </a:t>
            </a:r>
            <a:r>
              <a:rPr lang="en-GB" sz="2000" b="1" smtClean="0">
                <a:latin typeface="Calibri" pitchFamily="34" charset="0"/>
                <a:ea typeface="ＭＳ Ｐゴシック"/>
                <a:cs typeface="ＭＳ Ｐゴシック"/>
              </a:rPr>
              <a:t>world class VET</a:t>
            </a:r>
            <a:r>
              <a:rPr lang="en-GB" sz="2000" smtClean="0">
                <a:latin typeface="Calibri" pitchFamily="34" charset="0"/>
                <a:ea typeface="ＭＳ Ｐゴシック"/>
                <a:cs typeface="ＭＳ Ｐゴシック"/>
              </a:rPr>
              <a:t>.</a:t>
            </a:r>
            <a:r>
              <a:rPr lang="el-GR" sz="2000" smtClean="0">
                <a:latin typeface="Calibri" pitchFamily="34" charset="0"/>
                <a:ea typeface="ＭＳ Ｐゴシック"/>
                <a:cs typeface="ＭＳ Ｐゴシック"/>
              </a:rPr>
              <a:t>  </a:t>
            </a:r>
            <a:endParaRPr lang="en-GB" sz="2000" smtClean="0">
              <a:latin typeface="Calibri" pitchFamily="34" charset="0"/>
              <a:ea typeface="ＭＳ Ｐゴシック"/>
              <a:cs typeface="ＭＳ Ｐゴシック"/>
            </a:endParaRPr>
          </a:p>
          <a:p>
            <a:pPr marL="0" indent="0">
              <a:lnSpc>
                <a:spcPct val="80000"/>
              </a:lnSpc>
              <a:buFontTx/>
              <a:buNone/>
            </a:pPr>
            <a:endParaRPr lang="en-GB" sz="2000" smtClean="0">
              <a:latin typeface="Calibri" pitchFamily="34" charset="0"/>
              <a:ea typeface="ＭＳ Ｐゴシック"/>
              <a:cs typeface="ＭＳ Ｐゴシック"/>
            </a:endParaRPr>
          </a:p>
        </p:txBody>
      </p:sp>
      <p:sp>
        <p:nvSpPr>
          <p:cNvPr id="17412" name="Text Box 9"/>
          <p:cNvSpPr txBox="1">
            <a:spLocks noChangeArrowheads="1"/>
          </p:cNvSpPr>
          <p:nvPr/>
        </p:nvSpPr>
        <p:spPr bwMode="auto">
          <a:xfrm>
            <a:off x="1547813" y="6178698"/>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pic>
        <p:nvPicPr>
          <p:cNvPr id="17413" name="Picture 7" descr="2390666040_2e6b0a9a78"/>
          <p:cNvPicPr>
            <a:picLocks noChangeAspect="1" noChangeArrowheads="1"/>
          </p:cNvPicPr>
          <p:nvPr/>
        </p:nvPicPr>
        <p:blipFill>
          <a:blip r:embed="rId3"/>
          <a:srcRect/>
          <a:stretch>
            <a:fillRect/>
          </a:stretch>
        </p:blipFill>
        <p:spPr bwMode="auto">
          <a:xfrm>
            <a:off x="4716463" y="2205038"/>
            <a:ext cx="4427537" cy="332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395288" y="765175"/>
            <a:ext cx="8229600" cy="868363"/>
          </a:xfrm>
        </p:spPr>
        <p:txBody>
          <a:bodyPr/>
          <a:lstStyle/>
          <a:p>
            <a:r>
              <a:rPr lang="fr-BE" b="1" smtClean="0">
                <a:solidFill>
                  <a:schemeClr val="accent2"/>
                </a:solidFill>
                <a:latin typeface="Calibri" pitchFamily="34" charset="0"/>
                <a:ea typeface="ＭＳ Ｐゴシック"/>
                <a:cs typeface="ＭＳ Ｐゴシック"/>
              </a:rPr>
              <a:t>Europass</a:t>
            </a:r>
            <a:endParaRPr lang="el-GR" b="1" smtClean="0">
              <a:solidFill>
                <a:schemeClr val="accent2"/>
              </a:solidFill>
              <a:latin typeface="Calibri" pitchFamily="34" charset="0"/>
              <a:ea typeface="ＭＳ Ｐゴシック"/>
              <a:cs typeface="ＭＳ Ｐゴシック"/>
            </a:endParaRPr>
          </a:p>
        </p:txBody>
      </p:sp>
      <p:sp>
        <p:nvSpPr>
          <p:cNvPr id="79875" name="Rectangle 3"/>
          <p:cNvSpPr>
            <a:spLocks noGrp="1" noChangeArrowheads="1"/>
          </p:cNvSpPr>
          <p:nvPr>
            <p:ph type="body" idx="4294967295"/>
          </p:nvPr>
        </p:nvSpPr>
        <p:spPr>
          <a:xfrm>
            <a:off x="457200" y="2492375"/>
            <a:ext cx="4475163" cy="2664817"/>
          </a:xfrm>
        </p:spPr>
        <p:txBody>
          <a:bodyPr/>
          <a:lstStyle/>
          <a:p>
            <a:pPr>
              <a:buFontTx/>
              <a:buNone/>
            </a:pPr>
            <a:r>
              <a:rPr lang="en-GB" sz="2000" dirty="0" smtClean="0">
                <a:latin typeface="Calibri" pitchFamily="34" charset="0"/>
                <a:ea typeface="ＭＳ Ｐゴシック"/>
                <a:cs typeface="ＭＳ Ｐゴシック"/>
              </a:rPr>
              <a:t>An initiative of the European Union to </a:t>
            </a:r>
          </a:p>
          <a:p>
            <a:r>
              <a:rPr lang="en-GB" sz="2000" dirty="0" smtClean="0">
                <a:latin typeface="Calibri" pitchFamily="34" charset="0"/>
                <a:ea typeface="ＭＳ Ｐゴシック"/>
                <a:cs typeface="ＭＳ Ｐゴシック"/>
              </a:rPr>
              <a:t>make knowledge, skills and </a:t>
            </a:r>
            <a:r>
              <a:rPr lang="en-GB" sz="2000" b="1" dirty="0" smtClean="0">
                <a:latin typeface="Calibri" pitchFamily="34" charset="0"/>
                <a:ea typeface="ＭＳ Ｐゴシック"/>
                <a:cs typeface="ＭＳ Ｐゴシック"/>
              </a:rPr>
              <a:t>qualifications</a:t>
            </a:r>
            <a:r>
              <a:rPr lang="en-GB" sz="2000" dirty="0" smtClean="0">
                <a:latin typeface="Calibri" pitchFamily="34" charset="0"/>
                <a:ea typeface="ＭＳ Ｐゴシック"/>
                <a:cs typeface="ＭＳ Ｐゴシック"/>
              </a:rPr>
              <a:t> more </a:t>
            </a:r>
            <a:r>
              <a:rPr lang="en-GB" sz="2000" b="1" dirty="0" smtClean="0">
                <a:latin typeface="Calibri" pitchFamily="34" charset="0"/>
                <a:ea typeface="ＭＳ Ｐゴシック"/>
                <a:cs typeface="ＭＳ Ｐゴシック"/>
              </a:rPr>
              <a:t>visible and legible</a:t>
            </a:r>
          </a:p>
          <a:p>
            <a:r>
              <a:rPr lang="en-GB" sz="2000" dirty="0" smtClean="0">
                <a:latin typeface="Calibri" pitchFamily="34" charset="0"/>
                <a:ea typeface="ＭＳ Ｐゴシック"/>
                <a:cs typeface="ＭＳ Ｐゴシック"/>
              </a:rPr>
              <a:t>Help European citizens </a:t>
            </a:r>
            <a:r>
              <a:rPr lang="en-GB" sz="2000" b="1" dirty="0" smtClean="0">
                <a:latin typeface="Calibri" pitchFamily="34" charset="0"/>
                <a:ea typeface="ＭＳ Ｐゴシック"/>
                <a:cs typeface="ＭＳ Ｐゴシック"/>
              </a:rPr>
              <a:t>move  </a:t>
            </a:r>
          </a:p>
          <a:p>
            <a:r>
              <a:rPr lang="en-GB" sz="2000" dirty="0" smtClean="0">
                <a:latin typeface="Calibri" pitchFamily="34" charset="0"/>
                <a:ea typeface="ＭＳ Ｐゴシック"/>
                <a:cs typeface="ＭＳ Ｐゴシック"/>
              </a:rPr>
              <a:t>Build </a:t>
            </a:r>
            <a:r>
              <a:rPr lang="en-GB" sz="2000" b="1" dirty="0" smtClean="0">
                <a:latin typeface="Calibri" pitchFamily="34" charset="0"/>
                <a:ea typeface="ＭＳ Ｐゴシック"/>
                <a:cs typeface="ＭＳ Ｐゴシック"/>
              </a:rPr>
              <a:t>bridge</a:t>
            </a:r>
            <a:r>
              <a:rPr lang="en-GB" sz="2000" dirty="0" smtClean="0">
                <a:latin typeface="Calibri" pitchFamily="34" charset="0"/>
                <a:ea typeface="ＭＳ Ｐゴシック"/>
                <a:cs typeface="ＭＳ Ｐゴシック"/>
              </a:rPr>
              <a:t> between national education and training systems</a:t>
            </a:r>
          </a:p>
        </p:txBody>
      </p:sp>
      <p:sp>
        <p:nvSpPr>
          <p:cNvPr id="79876"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pic>
        <p:nvPicPr>
          <p:cNvPr id="79877" name="Picture 5" descr="europass-logo"/>
          <p:cNvPicPr>
            <a:picLocks noChangeAspect="1" noChangeArrowheads="1"/>
          </p:cNvPicPr>
          <p:nvPr/>
        </p:nvPicPr>
        <p:blipFill>
          <a:blip r:embed="rId3"/>
          <a:srcRect/>
          <a:stretch>
            <a:fillRect/>
          </a:stretch>
        </p:blipFill>
        <p:spPr bwMode="auto">
          <a:xfrm>
            <a:off x="5219700" y="2492375"/>
            <a:ext cx="3432175" cy="960438"/>
          </a:xfrm>
          <a:prstGeom prst="rect">
            <a:avLst/>
          </a:prstGeom>
          <a:noFill/>
        </p:spPr>
      </p:pic>
      <p:sp>
        <p:nvSpPr>
          <p:cNvPr id="79878" name="Θέση αριθμού διαφάνειας 2"/>
          <p:cNvSpPr txBox="1">
            <a:spLocks noGrp="1"/>
          </p:cNvSpPr>
          <p:nvPr/>
        </p:nvSpPr>
        <p:spPr bwMode="auto">
          <a:xfrm>
            <a:off x="6516688" y="6092825"/>
            <a:ext cx="2133600" cy="476250"/>
          </a:xfrm>
          <a:prstGeom prst="rect">
            <a:avLst/>
          </a:prstGeom>
          <a:noFill/>
          <a:ln w="9525">
            <a:noFill/>
            <a:miter lim="800000"/>
            <a:headEnd/>
            <a:tailEnd/>
          </a:ln>
        </p:spPr>
        <p:txBody>
          <a:bodyPr/>
          <a:lstStyle/>
          <a:p>
            <a:pPr algn="r"/>
            <a:fld id="{40B121C6-01E8-4D8F-9E32-1FD90CA9F201}" type="slidenum">
              <a:rPr lang="en-GB" sz="1400">
                <a:solidFill>
                  <a:schemeClr val="bg1"/>
                </a:solidFill>
              </a:rPr>
              <a:pPr algn="r"/>
              <a:t>20</a:t>
            </a:fld>
            <a:endParaRPr lang="en-GB" sz="1400">
              <a:solidFill>
                <a:schemeClr val="bg1"/>
              </a:solidFill>
            </a:endParaRPr>
          </a:p>
        </p:txBody>
      </p:sp>
    </p:spTree>
    <p:extLst>
      <p:ext uri="{BB962C8B-B14F-4D97-AF65-F5344CB8AC3E}">
        <p14:creationId xmlns:p14="http://schemas.microsoft.com/office/powerpoint/2010/main" val="370575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971550" y="620713"/>
            <a:ext cx="7653338" cy="922337"/>
          </a:xfrm>
        </p:spPr>
        <p:txBody>
          <a:bodyPr/>
          <a:lstStyle/>
          <a:p>
            <a:pPr>
              <a:lnSpc>
                <a:spcPct val="80000"/>
              </a:lnSpc>
              <a:buFont typeface="Wingdings" pitchFamily="2" charset="2"/>
              <a:buNone/>
            </a:pPr>
            <a:r>
              <a:rPr lang="en-GB" sz="1800" smtClean="0">
                <a:ea typeface="ＭＳ Ｐゴシック"/>
                <a:cs typeface="ＭＳ Ｐゴシック"/>
              </a:rPr>
              <a:t/>
            </a:r>
            <a:br>
              <a:rPr lang="en-GB" sz="1800" smtClean="0">
                <a:ea typeface="ＭＳ Ｐゴシック"/>
                <a:cs typeface="ＭＳ Ｐゴシック"/>
              </a:rPr>
            </a:br>
            <a:endParaRPr lang="en-GB" sz="1800" smtClean="0">
              <a:ea typeface="ＭＳ Ｐゴシック"/>
              <a:cs typeface="ＭＳ Ｐゴシック"/>
            </a:endParaRPr>
          </a:p>
        </p:txBody>
      </p:sp>
      <p:sp>
        <p:nvSpPr>
          <p:cNvPr id="90120" name="AutoShape 8"/>
          <p:cNvSpPr>
            <a:spLocks noChangeArrowheads="1"/>
          </p:cNvSpPr>
          <p:nvPr/>
        </p:nvSpPr>
        <p:spPr bwMode="auto">
          <a:xfrm>
            <a:off x="0" y="5572125"/>
            <a:ext cx="5113338" cy="720725"/>
          </a:xfrm>
          <a:prstGeom prst="roundRect">
            <a:avLst>
              <a:gd name="adj" fmla="val 50000"/>
            </a:avLst>
          </a:prstGeom>
          <a:noFill/>
          <a:ln w="9525" algn="ctr">
            <a:noFill/>
            <a:round/>
            <a:headEnd/>
            <a:tailEnd/>
          </a:ln>
          <a:effectLst/>
        </p:spPr>
        <p:txBody>
          <a:bodyPr wrap="none" anchor="ctr"/>
          <a:lstStyle/>
          <a:p>
            <a:pPr>
              <a:buFont typeface="Wingdings" pitchFamily="2" charset="2"/>
              <a:buNone/>
              <a:defRPr/>
            </a:pPr>
            <a:endParaRPr lang="en-GB" sz="2000" b="1" dirty="0">
              <a:latin typeface="+mn-lt"/>
              <a:ea typeface="ＭＳ Ｐゴシック" pitchFamily="-112" charset="-128"/>
              <a:cs typeface="+mn-cs"/>
            </a:endParaRPr>
          </a:p>
        </p:txBody>
      </p:sp>
      <p:sp>
        <p:nvSpPr>
          <p:cNvPr id="81924" name="Rectangle 2"/>
          <p:cNvSpPr>
            <a:spLocks noGrp="1" noChangeArrowheads="1"/>
          </p:cNvSpPr>
          <p:nvPr>
            <p:ph type="title" idx="4294967295"/>
          </p:nvPr>
        </p:nvSpPr>
        <p:spPr>
          <a:xfrm>
            <a:off x="214313" y="908050"/>
            <a:ext cx="8678862" cy="504825"/>
          </a:xfrm>
        </p:spPr>
        <p:txBody>
          <a:bodyPr/>
          <a:lstStyle/>
          <a:p>
            <a:pPr marL="342900" indent="-342900">
              <a:lnSpc>
                <a:spcPct val="80000"/>
              </a:lnSpc>
              <a:spcBef>
                <a:spcPct val="20000"/>
              </a:spcBef>
            </a:pPr>
            <a:r>
              <a:rPr lang="de-DE" b="1" smtClean="0">
                <a:solidFill>
                  <a:schemeClr val="accent2"/>
                </a:solidFill>
                <a:latin typeface="Calibri" pitchFamily="34" charset="0"/>
                <a:ea typeface="ＭＳ Ｐゴシック"/>
                <a:cs typeface="ＭＳ Ｐゴシック"/>
              </a:rPr>
              <a:t>Europass: Five documents</a:t>
            </a:r>
            <a:endParaRPr lang="en-GB" b="1" smtClean="0">
              <a:solidFill>
                <a:schemeClr val="accent2"/>
              </a:solidFill>
              <a:latin typeface="Calibri" pitchFamily="34" charset="0"/>
              <a:ea typeface="ＭＳ Ｐゴシック"/>
              <a:cs typeface="ＭＳ Ｐゴシック"/>
            </a:endParaRPr>
          </a:p>
        </p:txBody>
      </p:sp>
      <p:sp>
        <p:nvSpPr>
          <p:cNvPr id="81925" name="Slide Number Placeholder 10"/>
          <p:cNvSpPr txBox="1">
            <a:spLocks noGrp="1"/>
          </p:cNvSpPr>
          <p:nvPr/>
        </p:nvSpPr>
        <p:spPr bwMode="auto">
          <a:xfrm>
            <a:off x="7885113" y="6165850"/>
            <a:ext cx="533400" cy="457200"/>
          </a:xfrm>
          <a:prstGeom prst="rect">
            <a:avLst/>
          </a:prstGeom>
          <a:noFill/>
          <a:ln w="9525">
            <a:noFill/>
            <a:miter lim="800000"/>
            <a:headEnd/>
            <a:tailEnd/>
          </a:ln>
        </p:spPr>
        <p:txBody>
          <a:bodyPr/>
          <a:lstStyle/>
          <a:p>
            <a:fld id="{8E73029C-86F8-4361-B603-143046047906}" type="slidenum">
              <a:rPr lang="en-US" sz="1400">
                <a:solidFill>
                  <a:schemeClr val="bg1"/>
                </a:solidFill>
              </a:rPr>
              <a:pPr/>
              <a:t>21</a:t>
            </a:fld>
            <a:endParaRPr lang="en-US" sz="1400">
              <a:solidFill>
                <a:schemeClr val="bg1"/>
              </a:solidFill>
            </a:endParaRPr>
          </a:p>
        </p:txBody>
      </p:sp>
      <p:sp>
        <p:nvSpPr>
          <p:cNvPr id="81926" name="Rectangle 12"/>
          <p:cNvSpPr>
            <a:spLocks noChangeArrowheads="1"/>
          </p:cNvSpPr>
          <p:nvPr/>
        </p:nvSpPr>
        <p:spPr bwMode="auto">
          <a:xfrm>
            <a:off x="395288" y="1700213"/>
            <a:ext cx="8280400" cy="4054475"/>
          </a:xfrm>
          <a:prstGeom prst="rect">
            <a:avLst/>
          </a:prstGeom>
          <a:noFill/>
          <a:ln w="9525">
            <a:noFill/>
            <a:miter lim="800000"/>
            <a:headEnd/>
            <a:tailEnd/>
          </a:ln>
        </p:spPr>
        <p:txBody>
          <a:bodyPr>
            <a:spAutoFit/>
          </a:bodyPr>
          <a:lstStyle/>
          <a:p>
            <a:r>
              <a:rPr lang="en-GB" sz="2000" b="1">
                <a:latin typeface="Calibri" pitchFamily="34" charset="0"/>
              </a:rPr>
              <a:t>Two documents in free access</a:t>
            </a:r>
            <a:r>
              <a:rPr lang="en-GB" sz="2000">
                <a:latin typeface="Calibri" pitchFamily="34" charset="0"/>
              </a:rPr>
              <a:t>: the </a:t>
            </a:r>
            <a:r>
              <a:rPr lang="en-GB" sz="2000" b="1">
                <a:latin typeface="Calibri" pitchFamily="34" charset="0"/>
                <a:hlinkClick r:id="" action="ppaction://noaction"/>
              </a:rPr>
              <a:t>Europass CV</a:t>
            </a:r>
            <a:r>
              <a:rPr lang="en-GB" sz="2000">
                <a:latin typeface="Calibri" pitchFamily="34" charset="0"/>
              </a:rPr>
              <a:t> and </a:t>
            </a:r>
            <a:r>
              <a:rPr lang="en-GB" sz="2000" b="1">
                <a:latin typeface="Calibri" pitchFamily="34" charset="0"/>
                <a:hlinkClick r:id="rId3" action="ppaction://hlinksldjump"/>
              </a:rPr>
              <a:t>Language passport</a:t>
            </a:r>
            <a:endParaRPr lang="en-GB" sz="2000" b="1">
              <a:latin typeface="Calibri" pitchFamily="34" charset="0"/>
            </a:endParaRPr>
          </a:p>
          <a:p>
            <a:pPr>
              <a:buFontTx/>
              <a:buChar char="-"/>
            </a:pPr>
            <a:r>
              <a:rPr lang="en-GB" sz="2000">
                <a:latin typeface="Calibri" pitchFamily="34" charset="0"/>
              </a:rPr>
              <a:t>completed online in 26 languages, room for non formal and informal learning, updated online</a:t>
            </a:r>
          </a:p>
          <a:p>
            <a:r>
              <a:rPr lang="en-GB" sz="2000" b="1">
                <a:latin typeface="Calibri" pitchFamily="34" charset="0"/>
              </a:rPr>
              <a:t>Three documents issued by national authorities</a:t>
            </a:r>
            <a:r>
              <a:rPr lang="en-GB" sz="2000">
                <a:latin typeface="Calibri" pitchFamily="34" charset="0"/>
              </a:rPr>
              <a:t>:</a:t>
            </a:r>
          </a:p>
          <a:p>
            <a:r>
              <a:rPr lang="en-GB" sz="2000" b="1">
                <a:latin typeface="Calibri" pitchFamily="34" charset="0"/>
                <a:hlinkClick r:id="" action="ppaction://noaction"/>
              </a:rPr>
              <a:t>Europass Mobility</a:t>
            </a:r>
            <a:endParaRPr lang="en-GB" sz="2000" b="1">
              <a:latin typeface="Calibri" pitchFamily="34" charset="0"/>
            </a:endParaRPr>
          </a:p>
          <a:p>
            <a:pPr>
              <a:buFontTx/>
              <a:buChar char="-"/>
            </a:pPr>
            <a:r>
              <a:rPr lang="en-GB" sz="2000">
                <a:latin typeface="Calibri" pitchFamily="34" charset="0"/>
              </a:rPr>
              <a:t> a record of any period of time spent in another European country (work placement in a company, an academic term, a voluntary placement in an NGO); detailed description of skills acquired and facilitates their validation </a:t>
            </a:r>
          </a:p>
          <a:p>
            <a:r>
              <a:rPr lang="en-GB" sz="2000" b="1">
                <a:latin typeface="Calibri" pitchFamily="34" charset="0"/>
                <a:hlinkClick r:id="rId3" action="ppaction://hlinksldjump"/>
              </a:rPr>
              <a:t>Europass certificate supplement</a:t>
            </a:r>
            <a:r>
              <a:rPr lang="en-GB" sz="2000">
                <a:latin typeface="Calibri" pitchFamily="34" charset="0"/>
              </a:rPr>
              <a:t> (vocational education and training)</a:t>
            </a:r>
          </a:p>
          <a:p>
            <a:pPr>
              <a:buFontTx/>
              <a:buChar char="-"/>
            </a:pPr>
            <a:r>
              <a:rPr lang="en-GB" sz="2000">
                <a:latin typeface="Calibri" pitchFamily="34" charset="0"/>
              </a:rPr>
              <a:t> gives a detailed description of vocational qualifications</a:t>
            </a:r>
          </a:p>
          <a:p>
            <a:r>
              <a:rPr lang="en-GB" sz="2000" b="1">
                <a:latin typeface="Calibri" pitchFamily="34" charset="0"/>
                <a:hlinkClick r:id="rId4" action="ppaction://hlinksldjump"/>
              </a:rPr>
              <a:t>Diploma Supplement</a:t>
            </a:r>
            <a:r>
              <a:rPr lang="en-GB" sz="2000">
                <a:latin typeface="Calibri" pitchFamily="34" charset="0"/>
                <a:hlinkClick r:id="rId4" action="ppaction://hlinksldjump"/>
              </a:rPr>
              <a:t> </a:t>
            </a:r>
            <a:r>
              <a:rPr lang="en-GB" sz="2000">
                <a:latin typeface="Calibri" pitchFamily="34" charset="0"/>
              </a:rPr>
              <a:t>(higher education)</a:t>
            </a:r>
          </a:p>
          <a:p>
            <a:pPr>
              <a:buFontTx/>
              <a:buChar char="-"/>
            </a:pPr>
            <a:r>
              <a:rPr lang="en-GB" sz="2000">
                <a:latin typeface="Calibri" pitchFamily="34" charset="0"/>
              </a:rPr>
              <a:t> gives a individualised description of topics studied, marks obtained</a:t>
            </a:r>
          </a:p>
          <a:p>
            <a:pPr>
              <a:buFontTx/>
              <a:buChar char="-"/>
            </a:pPr>
            <a:r>
              <a:rPr lang="en-GB" sz="2000">
                <a:latin typeface="Calibri" pitchFamily="34" charset="0"/>
              </a:rPr>
              <a:t> issued by the higher education institution awarding the original degree</a:t>
            </a:r>
          </a:p>
        </p:txBody>
      </p:sp>
      <p:sp>
        <p:nvSpPr>
          <p:cNvPr id="81927"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extLst>
      <p:ext uri="{BB962C8B-B14F-4D97-AF65-F5344CB8AC3E}">
        <p14:creationId xmlns:p14="http://schemas.microsoft.com/office/powerpoint/2010/main" val="34142444"/>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971550" y="620713"/>
            <a:ext cx="7653338" cy="922337"/>
          </a:xfrm>
        </p:spPr>
        <p:txBody>
          <a:bodyPr/>
          <a:lstStyle/>
          <a:p>
            <a:pPr>
              <a:lnSpc>
                <a:spcPct val="80000"/>
              </a:lnSpc>
              <a:buFont typeface="Wingdings" pitchFamily="2" charset="2"/>
              <a:buNone/>
            </a:pPr>
            <a:r>
              <a:rPr lang="en-GB" sz="1800" smtClean="0">
                <a:ea typeface="ＭＳ Ｐゴシック"/>
                <a:cs typeface="ＭＳ Ｐゴシック"/>
              </a:rPr>
              <a:t/>
            </a:r>
            <a:br>
              <a:rPr lang="en-GB" sz="1800" smtClean="0">
                <a:ea typeface="ＭＳ Ｐゴシック"/>
                <a:cs typeface="ＭＳ Ｐゴシック"/>
              </a:rPr>
            </a:br>
            <a:endParaRPr lang="en-GB" sz="1800" smtClean="0">
              <a:ea typeface="ＭＳ Ｐゴシック"/>
              <a:cs typeface="ＭＳ Ｐゴシック"/>
            </a:endParaRPr>
          </a:p>
        </p:txBody>
      </p:sp>
      <p:sp>
        <p:nvSpPr>
          <p:cNvPr id="90120" name="AutoShape 8"/>
          <p:cNvSpPr>
            <a:spLocks noChangeArrowheads="1"/>
          </p:cNvSpPr>
          <p:nvPr/>
        </p:nvSpPr>
        <p:spPr bwMode="auto">
          <a:xfrm>
            <a:off x="0" y="5572125"/>
            <a:ext cx="5113338" cy="720725"/>
          </a:xfrm>
          <a:prstGeom prst="roundRect">
            <a:avLst>
              <a:gd name="adj" fmla="val 50000"/>
            </a:avLst>
          </a:prstGeom>
          <a:noFill/>
          <a:ln w="9525" algn="ctr">
            <a:noFill/>
            <a:round/>
            <a:headEnd/>
            <a:tailEnd/>
          </a:ln>
          <a:effectLst/>
        </p:spPr>
        <p:txBody>
          <a:bodyPr wrap="none" anchor="ctr"/>
          <a:lstStyle/>
          <a:p>
            <a:pPr>
              <a:buFont typeface="Wingdings" pitchFamily="2" charset="2"/>
              <a:buNone/>
              <a:defRPr/>
            </a:pPr>
            <a:endParaRPr lang="en-GB" sz="2000" b="1" dirty="0">
              <a:latin typeface="+mn-lt"/>
              <a:ea typeface="ＭＳ Ｐゴシック" pitchFamily="-112" charset="-128"/>
              <a:cs typeface="+mn-cs"/>
            </a:endParaRPr>
          </a:p>
        </p:txBody>
      </p:sp>
      <p:sp>
        <p:nvSpPr>
          <p:cNvPr id="83972" name="Rectangle 2"/>
          <p:cNvSpPr>
            <a:spLocks noGrp="1" noChangeArrowheads="1"/>
          </p:cNvSpPr>
          <p:nvPr>
            <p:ph type="title" idx="4294967295"/>
          </p:nvPr>
        </p:nvSpPr>
        <p:spPr>
          <a:xfrm>
            <a:off x="214313" y="908050"/>
            <a:ext cx="8678862" cy="504825"/>
          </a:xfrm>
        </p:spPr>
        <p:txBody>
          <a:bodyPr/>
          <a:lstStyle/>
          <a:p>
            <a:pPr marL="342900" indent="-342900">
              <a:lnSpc>
                <a:spcPct val="80000"/>
              </a:lnSpc>
              <a:spcBef>
                <a:spcPct val="20000"/>
              </a:spcBef>
            </a:pPr>
            <a:r>
              <a:rPr lang="de-DE" b="1" smtClean="0">
                <a:solidFill>
                  <a:schemeClr val="accent2"/>
                </a:solidFill>
                <a:latin typeface="Calibri" pitchFamily="34" charset="0"/>
                <a:ea typeface="ＭＳ Ｐゴシック"/>
                <a:cs typeface="ＭＳ Ｐゴシック"/>
              </a:rPr>
              <a:t>Europass: A success story</a:t>
            </a:r>
            <a:endParaRPr lang="en-GB" b="1" smtClean="0">
              <a:solidFill>
                <a:schemeClr val="accent2"/>
              </a:solidFill>
              <a:latin typeface="Calibri" pitchFamily="34" charset="0"/>
              <a:ea typeface="ＭＳ Ｐゴシック"/>
              <a:cs typeface="ＭＳ Ｐゴシック"/>
            </a:endParaRPr>
          </a:p>
        </p:txBody>
      </p:sp>
      <p:sp>
        <p:nvSpPr>
          <p:cNvPr id="83973" name="Slide Number Placeholder 10"/>
          <p:cNvSpPr txBox="1">
            <a:spLocks noGrp="1"/>
          </p:cNvSpPr>
          <p:nvPr/>
        </p:nvSpPr>
        <p:spPr bwMode="auto">
          <a:xfrm>
            <a:off x="7956550" y="6092825"/>
            <a:ext cx="533400" cy="457200"/>
          </a:xfrm>
          <a:prstGeom prst="rect">
            <a:avLst/>
          </a:prstGeom>
          <a:noFill/>
          <a:ln w="9525">
            <a:noFill/>
            <a:miter lim="800000"/>
            <a:headEnd/>
            <a:tailEnd/>
          </a:ln>
        </p:spPr>
        <p:txBody>
          <a:bodyPr/>
          <a:lstStyle/>
          <a:p>
            <a:fld id="{F7607F84-3D31-4716-B5D8-569F84D41A83}" type="slidenum">
              <a:rPr lang="en-US" sz="1400">
                <a:solidFill>
                  <a:schemeClr val="bg1"/>
                </a:solidFill>
              </a:rPr>
              <a:pPr/>
              <a:t>22</a:t>
            </a:fld>
            <a:endParaRPr lang="en-US" sz="1400">
              <a:solidFill>
                <a:schemeClr val="bg1"/>
              </a:solidFill>
            </a:endParaRPr>
          </a:p>
        </p:txBody>
      </p:sp>
      <p:sp>
        <p:nvSpPr>
          <p:cNvPr id="83975" name="Rectangle 12"/>
          <p:cNvSpPr>
            <a:spLocks noChangeArrowheads="1"/>
          </p:cNvSpPr>
          <p:nvPr/>
        </p:nvSpPr>
        <p:spPr bwMode="auto">
          <a:xfrm>
            <a:off x="395288" y="1700213"/>
            <a:ext cx="3671887" cy="5016758"/>
          </a:xfrm>
          <a:prstGeom prst="rect">
            <a:avLst/>
          </a:prstGeom>
          <a:noFill/>
          <a:ln w="9525">
            <a:noFill/>
            <a:miter lim="800000"/>
            <a:headEnd/>
            <a:tailEnd/>
          </a:ln>
        </p:spPr>
        <p:txBody>
          <a:bodyPr>
            <a:spAutoFit/>
          </a:bodyPr>
          <a:lstStyle/>
          <a:p>
            <a:r>
              <a:rPr lang="en-GB" sz="2000" b="1" dirty="0">
                <a:latin typeface="Calibri" pitchFamily="34" charset="0"/>
              </a:rPr>
              <a:t>13.0 million</a:t>
            </a:r>
            <a:r>
              <a:rPr lang="en-GB" sz="2000" dirty="0">
                <a:latin typeface="Calibri" pitchFamily="34" charset="0"/>
              </a:rPr>
              <a:t> visits in 2011 (as against 10 million in 2010</a:t>
            </a:r>
            <a:r>
              <a:rPr lang="el-GR" sz="2000" dirty="0">
                <a:latin typeface="Calibri" pitchFamily="34" charset="0"/>
              </a:rPr>
              <a:t> </a:t>
            </a:r>
            <a:r>
              <a:rPr lang="en-GB" sz="2000" dirty="0">
                <a:latin typeface="Calibri" pitchFamily="34" charset="0"/>
              </a:rPr>
              <a:t>and a total of 44.8 million visits since its launch</a:t>
            </a:r>
            <a:r>
              <a:rPr lang="el-GR" sz="2000" dirty="0">
                <a:latin typeface="Calibri" pitchFamily="34" charset="0"/>
              </a:rPr>
              <a:t> </a:t>
            </a:r>
            <a:endParaRPr lang="en-GB" sz="2000" dirty="0">
              <a:latin typeface="Calibri" pitchFamily="34" charset="0"/>
            </a:endParaRPr>
          </a:p>
          <a:p>
            <a:r>
              <a:rPr lang="en-GB" sz="2000" b="1" dirty="0">
                <a:latin typeface="Calibri" pitchFamily="34" charset="0"/>
              </a:rPr>
              <a:t>9.9 million</a:t>
            </a:r>
            <a:r>
              <a:rPr lang="en-GB" sz="2000" dirty="0">
                <a:latin typeface="Calibri" pitchFamily="34" charset="0"/>
              </a:rPr>
              <a:t> documents downloaded in 2011 and a total of 37.2 million downloads since its launch</a:t>
            </a:r>
            <a:r>
              <a:rPr lang="el-GR" sz="2000" dirty="0">
                <a:latin typeface="Calibri" pitchFamily="34" charset="0"/>
              </a:rPr>
              <a:t> </a:t>
            </a:r>
            <a:endParaRPr lang="en-GB" sz="2000" dirty="0">
              <a:latin typeface="Calibri" pitchFamily="34" charset="0"/>
            </a:endParaRPr>
          </a:p>
          <a:p>
            <a:r>
              <a:rPr lang="en-GB" sz="2000" b="1" dirty="0">
                <a:latin typeface="Calibri" pitchFamily="34" charset="0"/>
              </a:rPr>
              <a:t>5.9 million</a:t>
            </a:r>
            <a:r>
              <a:rPr lang="en-GB" sz="2000" dirty="0">
                <a:latin typeface="Calibri" pitchFamily="34" charset="0"/>
              </a:rPr>
              <a:t> documents generated online in 2011 5</a:t>
            </a:r>
            <a:r>
              <a:rPr lang="en-GB" sz="2000" dirty="0" smtClean="0">
                <a:latin typeface="Calibri" pitchFamily="34" charset="0"/>
              </a:rPr>
              <a:t>. 8 </a:t>
            </a:r>
            <a:r>
              <a:rPr lang="en-GB" sz="2000" dirty="0">
                <a:latin typeface="Calibri" pitchFamily="34" charset="0"/>
              </a:rPr>
              <a:t>million CVs and 79,000 Language Passports and a total of 16.9 million documents generated online since its launch</a:t>
            </a:r>
            <a:r>
              <a:rPr lang="en-GB" sz="2000" dirty="0" smtClean="0">
                <a:latin typeface="Calibri" pitchFamily="34" charset="0"/>
              </a:rPr>
              <a:t>.</a:t>
            </a:r>
          </a:p>
          <a:p>
            <a:endParaRPr lang="en-GB" sz="2000" dirty="0">
              <a:latin typeface="Calibri" pitchFamily="34" charset="0"/>
            </a:endParaRPr>
          </a:p>
          <a:p>
            <a:r>
              <a:rPr lang="el-GR" sz="2000" dirty="0" smtClean="0">
                <a:latin typeface="Calibri" pitchFamily="34" charset="0"/>
              </a:rPr>
              <a:t> </a:t>
            </a:r>
            <a:endParaRPr lang="en-GB" sz="2000" dirty="0">
              <a:latin typeface="Calibri" pitchFamily="34" charset="0"/>
            </a:endParaRPr>
          </a:p>
        </p:txBody>
      </p:sp>
      <p:pic>
        <p:nvPicPr>
          <p:cNvPr id="83976" name="Picture 8"/>
          <p:cNvPicPr>
            <a:picLocks noChangeAspect="1" noChangeArrowheads="1"/>
          </p:cNvPicPr>
          <p:nvPr/>
        </p:nvPicPr>
        <p:blipFill>
          <a:blip r:embed="rId3"/>
          <a:srcRect/>
          <a:stretch>
            <a:fillRect/>
          </a:stretch>
        </p:blipFill>
        <p:spPr bwMode="auto">
          <a:xfrm>
            <a:off x="4067175" y="2276475"/>
            <a:ext cx="4905375" cy="2657475"/>
          </a:xfrm>
          <a:prstGeom prst="rect">
            <a:avLst/>
          </a:prstGeom>
          <a:noFill/>
          <a:ln w="9525">
            <a:noFill/>
            <a:miter lim="800000"/>
            <a:headEnd/>
            <a:tailEnd/>
          </a:ln>
        </p:spPr>
      </p:pic>
      <p:sp>
        <p:nvSpPr>
          <p:cNvPr id="83977"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extLst>
      <p:ext uri="{BB962C8B-B14F-4D97-AF65-F5344CB8AC3E}">
        <p14:creationId xmlns:p14="http://schemas.microsoft.com/office/powerpoint/2010/main" val="3625037172"/>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αριθμού διαφάνειας 2"/>
          <p:cNvSpPr>
            <a:spLocks noGrp="1"/>
          </p:cNvSpPr>
          <p:nvPr>
            <p:ph type="sldNum" sz="quarter" idx="13"/>
          </p:nvPr>
        </p:nvSpPr>
        <p:spPr>
          <a:noFill/>
        </p:spPr>
        <p:txBody>
          <a:bodyPr/>
          <a:lstStyle/>
          <a:p>
            <a:fld id="{F6AC3337-B091-44AC-85FF-72AE5A4C8281}" type="slidenum">
              <a:rPr lang="en-GB" smtClean="0">
                <a:ea typeface="ＭＳ Ｐゴシック"/>
                <a:cs typeface="ＭＳ Ｐゴシック"/>
              </a:rPr>
              <a:pPr/>
              <a:t>23</a:t>
            </a:fld>
            <a:endParaRPr lang="en-GB" smtClean="0">
              <a:ea typeface="ＭＳ Ｐゴシック"/>
              <a:cs typeface="ＭＳ Ｐゴシック"/>
            </a:endParaRPr>
          </a:p>
        </p:txBody>
      </p:sp>
      <p:sp>
        <p:nvSpPr>
          <p:cNvPr id="43010" name="Ορθογώνιο 3"/>
          <p:cNvSpPr>
            <a:spLocks noChangeArrowheads="1"/>
          </p:cNvSpPr>
          <p:nvPr/>
        </p:nvSpPr>
        <p:spPr bwMode="auto">
          <a:xfrm>
            <a:off x="1042988" y="1125538"/>
            <a:ext cx="6627812" cy="646112"/>
          </a:xfrm>
          <a:prstGeom prst="rect">
            <a:avLst/>
          </a:prstGeom>
          <a:noFill/>
          <a:ln w="9525">
            <a:noFill/>
            <a:miter lim="800000"/>
            <a:headEnd/>
            <a:tailEnd/>
          </a:ln>
        </p:spPr>
        <p:txBody>
          <a:bodyPr wrap="none">
            <a:spAutoFit/>
          </a:bodyPr>
          <a:lstStyle/>
          <a:p>
            <a:r>
              <a:rPr lang="en-US" sz="3600" b="1">
                <a:solidFill>
                  <a:schemeClr val="accent2"/>
                </a:solidFill>
                <a:latin typeface="Calibri" pitchFamily="34" charset="0"/>
              </a:rPr>
              <a:t>Lifelong guidance and counselling</a:t>
            </a:r>
            <a:endParaRPr lang="el-GR" sz="3600" b="1">
              <a:solidFill>
                <a:schemeClr val="accent2"/>
              </a:solidFill>
              <a:latin typeface="Calibri" pitchFamily="34" charset="0"/>
            </a:endParaRPr>
          </a:p>
        </p:txBody>
      </p:sp>
      <p:sp>
        <p:nvSpPr>
          <p:cNvPr id="43011" name="Ορθογώνιο 4"/>
          <p:cNvSpPr>
            <a:spLocks noChangeArrowheads="1"/>
          </p:cNvSpPr>
          <p:nvPr/>
        </p:nvSpPr>
        <p:spPr bwMode="auto">
          <a:xfrm>
            <a:off x="684213" y="2708275"/>
            <a:ext cx="4032250" cy="2555875"/>
          </a:xfrm>
          <a:prstGeom prst="rect">
            <a:avLst/>
          </a:prstGeom>
          <a:noFill/>
          <a:ln w="9525">
            <a:noFill/>
            <a:miter lim="800000"/>
            <a:headEnd/>
            <a:tailEnd/>
          </a:ln>
        </p:spPr>
        <p:txBody>
          <a:bodyPr>
            <a:spAutoFit/>
          </a:bodyPr>
          <a:lstStyle/>
          <a:p>
            <a:r>
              <a:rPr lang="en-US" sz="2000">
                <a:latin typeface="Calibri" pitchFamily="34" charset="0"/>
              </a:rPr>
              <a:t>The Council of the European Union has adopted </a:t>
            </a:r>
            <a:r>
              <a:rPr lang="en-US" sz="2000" b="1">
                <a:latin typeface="Calibri" pitchFamily="34" charset="0"/>
              </a:rPr>
              <a:t>two guidance resolutions </a:t>
            </a:r>
            <a:r>
              <a:rPr lang="en-US" sz="2000">
                <a:latin typeface="Calibri" pitchFamily="34" charset="0"/>
              </a:rPr>
              <a:t>one in 2004 and another in 2008. An important goal for lifelong guidance is to promote equality of access to, participation in, and outcomes of lifelong learning, as well as labour market participation.</a:t>
            </a:r>
            <a:endParaRPr lang="el-GR" sz="2000">
              <a:latin typeface="Calibri" pitchFamily="34" charset="0"/>
            </a:endParaRPr>
          </a:p>
        </p:txBody>
      </p:sp>
      <p:sp>
        <p:nvSpPr>
          <p:cNvPr id="43013"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pic>
        <p:nvPicPr>
          <p:cNvPr id="43019" name="Picture 2" descr="http://iahrw.com/assets/images/guidance-0808-lg-12718714.jpg"/>
          <p:cNvPicPr>
            <a:picLocks noChangeAspect="1" noChangeArrowheads="1"/>
          </p:cNvPicPr>
          <p:nvPr/>
        </p:nvPicPr>
        <p:blipFill>
          <a:blip r:embed="rId2"/>
          <a:srcRect/>
          <a:stretch>
            <a:fillRect/>
          </a:stretch>
        </p:blipFill>
        <p:spPr bwMode="auto">
          <a:xfrm>
            <a:off x="5724525" y="2471738"/>
            <a:ext cx="325755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Θέση αριθμού διαφάνειας 2"/>
          <p:cNvSpPr>
            <a:spLocks noGrp="1"/>
          </p:cNvSpPr>
          <p:nvPr>
            <p:ph type="sldNum" sz="quarter" idx="13"/>
          </p:nvPr>
        </p:nvSpPr>
        <p:spPr>
          <a:noFill/>
        </p:spPr>
        <p:txBody>
          <a:bodyPr/>
          <a:lstStyle/>
          <a:p>
            <a:fld id="{A488FEBD-296A-4EB7-81A0-775D410CB728}" type="slidenum">
              <a:rPr lang="en-GB" smtClean="0">
                <a:ea typeface="ＭＳ Ｐゴシック"/>
                <a:cs typeface="ＭＳ Ｐゴシック"/>
              </a:rPr>
              <a:pPr/>
              <a:t>24</a:t>
            </a:fld>
            <a:endParaRPr lang="en-GB" smtClean="0">
              <a:ea typeface="ＭＳ Ｐゴシック"/>
              <a:cs typeface="ＭＳ Ｐゴシック"/>
            </a:endParaRPr>
          </a:p>
        </p:txBody>
      </p:sp>
      <p:sp>
        <p:nvSpPr>
          <p:cNvPr id="53250" name="Ορθογώνιο 3"/>
          <p:cNvSpPr>
            <a:spLocks noChangeArrowheads="1"/>
          </p:cNvSpPr>
          <p:nvPr/>
        </p:nvSpPr>
        <p:spPr bwMode="auto">
          <a:xfrm>
            <a:off x="349250" y="1116013"/>
            <a:ext cx="8589963" cy="646112"/>
          </a:xfrm>
          <a:prstGeom prst="rect">
            <a:avLst/>
          </a:prstGeom>
          <a:noFill/>
          <a:ln w="9525">
            <a:noFill/>
            <a:miter lim="800000"/>
            <a:headEnd/>
            <a:tailEnd/>
          </a:ln>
        </p:spPr>
        <p:txBody>
          <a:bodyPr wrap="none">
            <a:spAutoFit/>
          </a:bodyPr>
          <a:lstStyle/>
          <a:p>
            <a:r>
              <a:rPr lang="en-US" sz="3600" b="1">
                <a:solidFill>
                  <a:schemeClr val="accent2"/>
                </a:solidFill>
                <a:latin typeface="Calibri" pitchFamily="34" charset="0"/>
              </a:rPr>
              <a:t>Validating non-formal and informal learning</a:t>
            </a:r>
            <a:endParaRPr lang="el-GR" sz="3600" b="1">
              <a:solidFill>
                <a:schemeClr val="accent2"/>
              </a:solidFill>
              <a:latin typeface="Calibri" pitchFamily="34" charset="0"/>
            </a:endParaRPr>
          </a:p>
        </p:txBody>
      </p:sp>
      <p:sp>
        <p:nvSpPr>
          <p:cNvPr id="53251" name="Ορθογώνιο 4"/>
          <p:cNvSpPr>
            <a:spLocks noChangeArrowheads="1"/>
          </p:cNvSpPr>
          <p:nvPr/>
        </p:nvSpPr>
        <p:spPr bwMode="auto">
          <a:xfrm>
            <a:off x="539750" y="2492375"/>
            <a:ext cx="4824413" cy="2862322"/>
          </a:xfrm>
          <a:prstGeom prst="rect">
            <a:avLst/>
          </a:prstGeom>
          <a:noFill/>
          <a:ln w="9525">
            <a:noFill/>
            <a:miter lim="800000"/>
            <a:headEnd/>
            <a:tailEnd/>
          </a:ln>
        </p:spPr>
        <p:txBody>
          <a:bodyPr>
            <a:spAutoFit/>
          </a:bodyPr>
          <a:lstStyle/>
          <a:p>
            <a:r>
              <a:rPr lang="en-US" sz="2000" dirty="0">
                <a:latin typeface="Calibri" pitchFamily="34" charset="0"/>
              </a:rPr>
              <a:t>In 2004 the European council adopted the </a:t>
            </a:r>
            <a:r>
              <a:rPr lang="en-US" sz="2000" b="1" dirty="0">
                <a:latin typeface="Calibri" pitchFamily="34" charset="0"/>
              </a:rPr>
              <a:t>European principles on validation</a:t>
            </a:r>
            <a:r>
              <a:rPr lang="en-US" sz="2000" dirty="0">
                <a:latin typeface="Calibri" pitchFamily="34" charset="0"/>
              </a:rPr>
              <a:t>. These were complemented by the 2009 by the </a:t>
            </a:r>
            <a:r>
              <a:rPr lang="en-US" sz="2000" b="1" dirty="0">
                <a:latin typeface="Calibri" pitchFamily="34" charset="0"/>
              </a:rPr>
              <a:t>European guidelines </a:t>
            </a:r>
            <a:r>
              <a:rPr lang="en-US" sz="2000" dirty="0">
                <a:latin typeface="Calibri" pitchFamily="34" charset="0"/>
              </a:rPr>
              <a:t>for validating non-formal and informal learning. The European Commission </a:t>
            </a:r>
            <a:r>
              <a:rPr lang="en-US" sz="2000" dirty="0" smtClean="0">
                <a:latin typeface="Calibri" pitchFamily="34" charset="0"/>
              </a:rPr>
              <a:t>has already presented (5 September 2012) a </a:t>
            </a:r>
            <a:r>
              <a:rPr lang="en-US" sz="2000" dirty="0">
                <a:latin typeface="Calibri" pitchFamily="34" charset="0"/>
              </a:rPr>
              <a:t>European </a:t>
            </a:r>
            <a:r>
              <a:rPr lang="en-US" sz="2000" b="1" dirty="0">
                <a:latin typeface="Calibri" pitchFamily="34" charset="0"/>
              </a:rPr>
              <a:t>Recommendation </a:t>
            </a:r>
            <a:r>
              <a:rPr lang="en-US" sz="2000" dirty="0">
                <a:latin typeface="Calibri" pitchFamily="34" charset="0"/>
              </a:rPr>
              <a:t>on </a:t>
            </a:r>
            <a:r>
              <a:rPr lang="en-US" sz="2000" dirty="0" smtClean="0">
                <a:latin typeface="Calibri" pitchFamily="34" charset="0"/>
              </a:rPr>
              <a:t>validation of non formal and informal learning.</a:t>
            </a:r>
            <a:endParaRPr lang="el-GR" sz="2000" dirty="0">
              <a:latin typeface="Calibri" pitchFamily="34" charset="0"/>
            </a:endParaRPr>
          </a:p>
        </p:txBody>
      </p:sp>
      <p:pic>
        <p:nvPicPr>
          <p:cNvPr id="53252" name="Picture 2" descr="http://myobatlas-production-apac.s3-ap-southeast-1.amazonaws.com/30410be149e6771f60881182342452d5/news/1306373519-adult-learning_s600x600.jpg-scaled.jpg"/>
          <p:cNvPicPr>
            <a:picLocks noChangeAspect="1" noChangeArrowheads="1"/>
          </p:cNvPicPr>
          <p:nvPr/>
        </p:nvPicPr>
        <p:blipFill>
          <a:blip r:embed="rId2"/>
          <a:srcRect/>
          <a:stretch>
            <a:fillRect/>
          </a:stretch>
        </p:blipFill>
        <p:spPr bwMode="auto">
          <a:xfrm>
            <a:off x="6084888" y="2349500"/>
            <a:ext cx="2566987" cy="2568575"/>
          </a:xfrm>
          <a:prstGeom prst="rect">
            <a:avLst/>
          </a:prstGeom>
          <a:noFill/>
          <a:ln w="9525">
            <a:noFill/>
            <a:miter lim="800000"/>
            <a:headEnd/>
            <a:tailEnd/>
          </a:ln>
        </p:spPr>
      </p:pic>
      <p:sp>
        <p:nvSpPr>
          <p:cNvPr id="53253"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extLst>
      <p:ext uri="{BB962C8B-B14F-4D97-AF65-F5344CB8AC3E}">
        <p14:creationId xmlns:p14="http://schemas.microsoft.com/office/powerpoint/2010/main" val="1488323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395288" y="836613"/>
            <a:ext cx="8027987" cy="649287"/>
          </a:xfrm>
        </p:spPr>
        <p:txBody>
          <a:bodyPr/>
          <a:lstStyle/>
          <a:p>
            <a:pPr>
              <a:defRPr/>
            </a:pPr>
            <a:r>
              <a:rPr lang="en-GB" sz="3200" b="1" kern="1200" dirty="0">
                <a:solidFill>
                  <a:schemeClr val="accent2"/>
                </a:solidFill>
                <a:latin typeface="Calibri" pitchFamily="34" charset="0"/>
                <a:ea typeface="ＭＳ Ｐゴシック" pitchFamily="-111" charset="-128"/>
                <a:cs typeface="+mn-cs"/>
              </a:rPr>
              <a:t>Reforming VET provision</a:t>
            </a:r>
          </a:p>
        </p:txBody>
      </p:sp>
      <p:sp>
        <p:nvSpPr>
          <p:cNvPr id="57346" name="Rectangle 3"/>
          <p:cNvSpPr>
            <a:spLocks noGrp="1" noChangeArrowheads="1"/>
          </p:cNvSpPr>
          <p:nvPr>
            <p:ph type="body" sz="half" idx="1"/>
          </p:nvPr>
        </p:nvSpPr>
        <p:spPr>
          <a:xfrm>
            <a:off x="395288" y="2276475"/>
            <a:ext cx="3440112" cy="2460625"/>
          </a:xfrm>
        </p:spPr>
        <p:txBody>
          <a:bodyPr/>
          <a:lstStyle/>
          <a:p>
            <a:r>
              <a:rPr lang="en-GB" sz="2000" dirty="0" smtClean="0">
                <a:latin typeface="Calibri" pitchFamily="34" charset="0"/>
                <a:ea typeface="ＭＳ Ｐゴシック"/>
                <a:cs typeface="ＭＳ Ｐゴシック"/>
              </a:rPr>
              <a:t>Getting the right people to become </a:t>
            </a:r>
            <a:r>
              <a:rPr lang="en-GB" sz="2000" b="1" dirty="0" smtClean="0">
                <a:latin typeface="Calibri" pitchFamily="34" charset="0"/>
                <a:ea typeface="ＭＳ Ｐゴシック"/>
                <a:cs typeface="ＭＳ Ｐゴシック"/>
              </a:rPr>
              <a:t>VET teachers</a:t>
            </a:r>
          </a:p>
          <a:p>
            <a:r>
              <a:rPr lang="en-GB" sz="2000" dirty="0" smtClean="0">
                <a:latin typeface="Calibri" pitchFamily="34" charset="0"/>
                <a:ea typeface="ＭＳ Ｐゴシック"/>
                <a:cs typeface="ＭＳ Ｐゴシック"/>
              </a:rPr>
              <a:t>Developing them into effective </a:t>
            </a:r>
            <a:r>
              <a:rPr lang="en-GB" sz="2000" b="1" dirty="0" smtClean="0">
                <a:latin typeface="Calibri" pitchFamily="34" charset="0"/>
                <a:ea typeface="ＭＳ Ｐゴシック"/>
                <a:cs typeface="ＭＳ Ｐゴシック"/>
              </a:rPr>
              <a:t>learning facilitators</a:t>
            </a:r>
          </a:p>
          <a:p>
            <a:r>
              <a:rPr lang="en-GB" sz="2000" dirty="0" smtClean="0">
                <a:latin typeface="Calibri" pitchFamily="34" charset="0"/>
                <a:ea typeface="ＭＳ Ｐゴシック"/>
                <a:cs typeface="ＭＳ Ｐゴシック"/>
              </a:rPr>
              <a:t>Teachers and trainers are the </a:t>
            </a:r>
            <a:r>
              <a:rPr lang="en-GB" sz="2000" b="1" dirty="0" smtClean="0">
                <a:latin typeface="Calibri" pitchFamily="34" charset="0"/>
                <a:ea typeface="ＭＳ Ｐゴシック"/>
                <a:cs typeface="ＭＳ Ｐゴシック"/>
              </a:rPr>
              <a:t>pillar of any VET reform</a:t>
            </a:r>
            <a:r>
              <a:rPr lang="en-GB" sz="2000" dirty="0" smtClean="0">
                <a:latin typeface="Calibri" pitchFamily="34" charset="0"/>
                <a:ea typeface="ＭＳ Ｐゴシック"/>
                <a:cs typeface="ＭＳ Ｐゴシック"/>
              </a:rPr>
              <a:t>.</a:t>
            </a:r>
          </a:p>
        </p:txBody>
      </p:sp>
      <p:pic>
        <p:nvPicPr>
          <p:cNvPr id="57347" name="Picture 5" descr="El paraiso de Lifelong Learning"/>
          <p:cNvPicPr>
            <a:picLocks noChangeAspect="1" noChangeArrowheads="1"/>
          </p:cNvPicPr>
          <p:nvPr/>
        </p:nvPicPr>
        <p:blipFill>
          <a:blip r:embed="rId2"/>
          <a:srcRect/>
          <a:stretch>
            <a:fillRect/>
          </a:stretch>
        </p:blipFill>
        <p:spPr bwMode="auto">
          <a:xfrm>
            <a:off x="5257800" y="1628775"/>
            <a:ext cx="3606800" cy="4310063"/>
          </a:xfrm>
          <a:prstGeom prst="rect">
            <a:avLst/>
          </a:prstGeom>
          <a:noFill/>
          <a:ln w="9525">
            <a:noFill/>
            <a:miter lim="800000"/>
            <a:headEnd/>
            <a:tailEnd/>
          </a:ln>
        </p:spPr>
      </p:pic>
      <p:pic>
        <p:nvPicPr>
          <p:cNvPr id="57348" name="Picture 6"/>
          <p:cNvPicPr>
            <a:picLocks noChangeAspect="1" noChangeArrowheads="1"/>
          </p:cNvPicPr>
          <p:nvPr/>
        </p:nvPicPr>
        <p:blipFill>
          <a:blip r:embed="rId3"/>
          <a:srcRect/>
          <a:stretch>
            <a:fillRect/>
          </a:stretch>
        </p:blipFill>
        <p:spPr bwMode="auto">
          <a:xfrm>
            <a:off x="6372225" y="115888"/>
            <a:ext cx="2432050" cy="493712"/>
          </a:xfrm>
          <a:prstGeom prst="rect">
            <a:avLst/>
          </a:prstGeom>
          <a:noFill/>
          <a:ln w="9525">
            <a:noFill/>
            <a:miter lim="800000"/>
            <a:headEnd/>
            <a:tailEnd/>
          </a:ln>
        </p:spPr>
      </p:pic>
      <p:sp>
        <p:nvSpPr>
          <p:cNvPr id="57350"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57351" name="Θέση αριθμού διαφάνειας 2"/>
          <p:cNvSpPr txBox="1">
            <a:spLocks noGrp="1"/>
          </p:cNvSpPr>
          <p:nvPr/>
        </p:nvSpPr>
        <p:spPr bwMode="auto">
          <a:xfrm>
            <a:off x="6516688" y="6092825"/>
            <a:ext cx="2133600" cy="476250"/>
          </a:xfrm>
          <a:prstGeom prst="rect">
            <a:avLst/>
          </a:prstGeom>
          <a:noFill/>
          <a:ln w="9525">
            <a:noFill/>
            <a:miter lim="800000"/>
            <a:headEnd/>
            <a:tailEnd/>
          </a:ln>
        </p:spPr>
        <p:txBody>
          <a:bodyPr/>
          <a:lstStyle/>
          <a:p>
            <a:pPr algn="r"/>
            <a:fld id="{DB27A0F2-76A4-4EDA-8DE7-76CB509D9E53}" type="slidenum">
              <a:rPr lang="en-GB" sz="1400">
                <a:solidFill>
                  <a:schemeClr val="bg1"/>
                </a:solidFill>
              </a:rPr>
              <a:pPr algn="r"/>
              <a:t>25</a:t>
            </a:fld>
            <a:endParaRPr lang="en-GB" sz="1400">
              <a:solidFill>
                <a:schemeClr val="bg1"/>
              </a:solidFill>
            </a:endParaRPr>
          </a:p>
        </p:txBody>
      </p:sp>
    </p:spTree>
    <p:extLst>
      <p:ext uri="{BB962C8B-B14F-4D97-AF65-F5344CB8AC3E}">
        <p14:creationId xmlns:p14="http://schemas.microsoft.com/office/powerpoint/2010/main" val="147564506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4294967295"/>
          </p:nvPr>
        </p:nvSpPr>
        <p:spPr>
          <a:xfrm>
            <a:off x="323850" y="1700213"/>
            <a:ext cx="5616575" cy="4176712"/>
          </a:xfrm>
        </p:spPr>
        <p:txBody>
          <a:bodyPr/>
          <a:lstStyle/>
          <a:p>
            <a:pPr marL="0" indent="0">
              <a:lnSpc>
                <a:spcPct val="90000"/>
              </a:lnSpc>
              <a:buFontTx/>
              <a:buNone/>
            </a:pPr>
            <a:r>
              <a:rPr lang="en-US" sz="2000" smtClean="0">
                <a:latin typeface="Calibri" pitchFamily="34" charset="0"/>
                <a:ea typeface="ＭＳ Ｐゴシック"/>
                <a:cs typeface="ＭＳ Ｐゴシック"/>
              </a:rPr>
              <a:t>To ensure that European tools and principles interact effectively, their development and implementation must be </a:t>
            </a:r>
            <a:r>
              <a:rPr lang="en-US" sz="2000" b="1" smtClean="0">
                <a:latin typeface="Calibri" pitchFamily="34" charset="0"/>
                <a:ea typeface="ＭＳ Ｐゴシック"/>
                <a:cs typeface="ＭＳ Ｐゴシック"/>
              </a:rPr>
              <a:t>coherent</a:t>
            </a:r>
            <a:r>
              <a:rPr lang="en-US" sz="2000" smtClean="0">
                <a:latin typeface="Calibri" pitchFamily="34" charset="0"/>
                <a:ea typeface="ＭＳ Ｐゴシック"/>
                <a:cs typeface="ＭＳ Ｐゴシック"/>
              </a:rPr>
              <a:t>. </a:t>
            </a:r>
          </a:p>
          <a:p>
            <a:pPr marL="0" indent="0">
              <a:lnSpc>
                <a:spcPct val="90000"/>
              </a:lnSpc>
              <a:buFontTx/>
              <a:buNone/>
            </a:pPr>
            <a:r>
              <a:rPr lang="en-US" sz="2000" smtClean="0">
                <a:latin typeface="Calibri" pitchFamily="34" charset="0"/>
                <a:ea typeface="ＭＳ Ｐゴシック"/>
                <a:cs typeface="ＭＳ Ｐゴシック"/>
              </a:rPr>
              <a:t>This may require an </a:t>
            </a:r>
            <a:r>
              <a:rPr lang="en-US" sz="2000" b="1" smtClean="0">
                <a:latin typeface="Calibri" pitchFamily="34" charset="0"/>
                <a:ea typeface="ＭＳ Ｐゴシック"/>
                <a:cs typeface="ＭＳ Ｐゴシック"/>
              </a:rPr>
              <a:t>integration of existing tools</a:t>
            </a:r>
            <a:r>
              <a:rPr lang="en-US" sz="2000" smtClean="0">
                <a:latin typeface="Calibri" pitchFamily="34" charset="0"/>
                <a:ea typeface="ＭＳ Ｐゴシック"/>
                <a:cs typeface="ＭＳ Ｐゴシック"/>
              </a:rPr>
              <a:t>, </a:t>
            </a:r>
            <a:r>
              <a:rPr lang="en-US" sz="2000" b="1" smtClean="0">
                <a:latin typeface="Calibri" pitchFamily="34" charset="0"/>
                <a:ea typeface="ＭＳ Ｐゴシック"/>
                <a:cs typeface="ＭＳ Ｐゴシック"/>
              </a:rPr>
              <a:t>defining and clarifying the role</a:t>
            </a:r>
            <a:r>
              <a:rPr lang="en-US" sz="2000" smtClean="0">
                <a:latin typeface="Calibri" pitchFamily="34" charset="0"/>
                <a:ea typeface="ＭＳ Ｐゴシック"/>
                <a:cs typeface="ＭＳ Ｐゴシック"/>
              </a:rPr>
              <a:t> that each plays in relation to the others and using a </a:t>
            </a:r>
            <a:r>
              <a:rPr lang="en-US" sz="2000" b="1" smtClean="0">
                <a:latin typeface="Calibri" pitchFamily="34" charset="0"/>
                <a:ea typeface="ＭＳ Ｐゴシック"/>
                <a:cs typeface="ＭＳ Ｐゴシック"/>
              </a:rPr>
              <a:t>common terminology </a:t>
            </a:r>
            <a:r>
              <a:rPr lang="en-US" sz="2000" smtClean="0">
                <a:latin typeface="Calibri" pitchFamily="34" charset="0"/>
                <a:ea typeface="ＭＳ Ｐゴシック"/>
                <a:cs typeface="ＭＳ Ｐゴシック"/>
              </a:rPr>
              <a:t>facilitating cross-references. </a:t>
            </a:r>
          </a:p>
          <a:p>
            <a:pPr marL="0" indent="0">
              <a:lnSpc>
                <a:spcPct val="90000"/>
              </a:lnSpc>
              <a:buFontTx/>
              <a:buNone/>
            </a:pPr>
            <a:r>
              <a:rPr lang="en-US" sz="2000" smtClean="0">
                <a:latin typeface="Calibri" pitchFamily="34" charset="0"/>
                <a:ea typeface="ＭＳ Ｐゴシック"/>
                <a:cs typeface="ＭＳ Ｐゴシック"/>
              </a:rPr>
              <a:t>There is a need to </a:t>
            </a:r>
            <a:r>
              <a:rPr lang="en-US" sz="2000" b="1" smtClean="0">
                <a:latin typeface="Calibri" pitchFamily="34" charset="0"/>
                <a:ea typeface="ＭＳ Ｐゴシック"/>
                <a:cs typeface="ＭＳ Ｐゴシック"/>
              </a:rPr>
              <a:t>bridge the gap </a:t>
            </a:r>
            <a:r>
              <a:rPr lang="en-US" sz="2000" smtClean="0">
                <a:latin typeface="Calibri" pitchFamily="34" charset="0"/>
                <a:ea typeface="ＭＳ Ｐゴシック"/>
                <a:cs typeface="ＭＳ Ｐゴシック"/>
              </a:rPr>
              <a:t>between the concepts and their application to the realities of national education and training and qualifications systems. </a:t>
            </a:r>
          </a:p>
          <a:p>
            <a:pPr marL="0" indent="0">
              <a:lnSpc>
                <a:spcPct val="90000"/>
              </a:lnSpc>
              <a:buFontTx/>
              <a:buNone/>
            </a:pPr>
            <a:r>
              <a:rPr lang="en-US" sz="2000" smtClean="0">
                <a:latin typeface="Calibri" pitchFamily="34" charset="0"/>
                <a:ea typeface="ＭＳ Ｐゴシック"/>
                <a:cs typeface="ＭＳ Ｐゴシック"/>
              </a:rPr>
              <a:t>Making the most of the European tools and principles requires </a:t>
            </a:r>
            <a:r>
              <a:rPr lang="en-US" sz="2000" b="1" smtClean="0">
                <a:latin typeface="Calibri" pitchFamily="34" charset="0"/>
                <a:ea typeface="ＭＳ Ｐゴシック"/>
                <a:cs typeface="ＭＳ Ｐゴシック"/>
              </a:rPr>
              <a:t>openness, dialogue, patience and determination</a:t>
            </a:r>
            <a:r>
              <a:rPr lang="en-US" sz="2000" smtClean="0">
                <a:latin typeface="Calibri" pitchFamily="34" charset="0"/>
                <a:ea typeface="ＭＳ Ｐゴシック"/>
                <a:cs typeface="ＭＳ Ｐゴシック"/>
              </a:rPr>
              <a:t>.</a:t>
            </a:r>
            <a:endParaRPr lang="en-GB" sz="2000" smtClean="0">
              <a:latin typeface="Calibri" pitchFamily="34" charset="0"/>
              <a:ea typeface="ＭＳ Ｐゴシック"/>
              <a:cs typeface="ＭＳ Ｐゴシック"/>
            </a:endParaRPr>
          </a:p>
        </p:txBody>
      </p:sp>
      <p:sp>
        <p:nvSpPr>
          <p:cNvPr id="88067" name="Rectangle 3"/>
          <p:cNvSpPr>
            <a:spLocks noGrp="1" noChangeArrowheads="1"/>
          </p:cNvSpPr>
          <p:nvPr>
            <p:ph type="title" idx="4294967295"/>
          </p:nvPr>
        </p:nvSpPr>
        <p:spPr>
          <a:xfrm>
            <a:off x="323850" y="836613"/>
            <a:ext cx="8569325" cy="790575"/>
          </a:xfrm>
          <a:extLst/>
        </p:spPr>
        <p:txBody>
          <a:bodyPr/>
          <a:lstStyle/>
          <a:p>
            <a:pPr>
              <a:defRPr/>
            </a:pPr>
            <a:r>
              <a:rPr lang="en-US" sz="2800" b="1" kern="1200" dirty="0">
                <a:solidFill>
                  <a:schemeClr val="accent2"/>
                </a:solidFill>
                <a:latin typeface="Calibri" pitchFamily="34" charset="0"/>
                <a:ea typeface="ＭＳ Ｐゴシック" pitchFamily="-111" charset="-128"/>
                <a:cs typeface="+mn-cs"/>
              </a:rPr>
              <a:t>Coherence, integration, and coordination</a:t>
            </a:r>
            <a:endParaRPr lang="el-GR" sz="2800" b="1" kern="1200" dirty="0">
              <a:solidFill>
                <a:schemeClr val="accent2"/>
              </a:solidFill>
              <a:latin typeface="Calibri" pitchFamily="34" charset="0"/>
              <a:ea typeface="ＭＳ Ｐゴシック" pitchFamily="-111" charset="-128"/>
              <a:cs typeface="+mn-cs"/>
            </a:endParaRPr>
          </a:p>
        </p:txBody>
      </p:sp>
      <p:sp>
        <p:nvSpPr>
          <p:cNvPr id="47107"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47108"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448CB1E7-B254-4EB2-9DA8-D49EE97F14AC}" type="slidenum">
              <a:rPr lang="en-GB" sz="1400">
                <a:solidFill>
                  <a:schemeClr val="bg1"/>
                </a:solidFill>
              </a:rPr>
              <a:pPr algn="r"/>
              <a:t>26</a:t>
            </a:fld>
            <a:endParaRPr lang="en-GB" sz="1400">
              <a:solidFill>
                <a:schemeClr val="bg1"/>
              </a:solidFill>
            </a:endParaRPr>
          </a:p>
        </p:txBody>
      </p:sp>
      <p:pic>
        <p:nvPicPr>
          <p:cNvPr id="47109" name="Picture 4" descr="http://www.commlawblog.com/uploads/image/coordination-1.JPG"/>
          <p:cNvPicPr>
            <a:picLocks noChangeAspect="1" noChangeArrowheads="1"/>
          </p:cNvPicPr>
          <p:nvPr/>
        </p:nvPicPr>
        <p:blipFill>
          <a:blip r:embed="rId3"/>
          <a:srcRect/>
          <a:stretch>
            <a:fillRect/>
          </a:stretch>
        </p:blipFill>
        <p:spPr bwMode="auto">
          <a:xfrm>
            <a:off x="5940425" y="2420938"/>
            <a:ext cx="288607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98371" y="908720"/>
            <a:ext cx="81379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dirty="0" smtClean="0">
                <a:solidFill>
                  <a:schemeClr val="accent2"/>
                </a:solidFill>
                <a:latin typeface="Calibri" charset="0"/>
              </a:rPr>
              <a:t>2012 </a:t>
            </a:r>
            <a:r>
              <a:rPr lang="en-US" sz="3600" b="1" dirty="0">
                <a:solidFill>
                  <a:schemeClr val="accent2"/>
                </a:solidFill>
                <a:latin typeface="Calibri" charset="0"/>
              </a:rPr>
              <a:t>- European Year for Active Ageing and Solidarity between Generations</a:t>
            </a:r>
            <a:endParaRPr lang="el-GR" sz="3600" b="1" dirty="0">
              <a:solidFill>
                <a:schemeClr val="accent2"/>
              </a:solidFill>
              <a:latin typeface="Calibri" charset="0"/>
            </a:endParaRPr>
          </a:p>
        </p:txBody>
      </p:sp>
      <p:sp>
        <p:nvSpPr>
          <p:cNvPr id="18436" name="Θέση αριθμού διαφάνειας 4"/>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2152E21-9924-EA4D-A8D7-04461544D91A}" type="slidenum">
              <a:rPr lang="en-GB" sz="1400">
                <a:solidFill>
                  <a:schemeClr val="bg1"/>
                </a:solidFill>
              </a:rPr>
              <a:pPr algn="r" eaLnBrk="1" hangingPunct="1"/>
              <a:t>27</a:t>
            </a:fld>
            <a:endParaRPr lang="en-GB" sz="1400">
              <a:solidFill>
                <a:schemeClr val="bg1"/>
              </a:solidFill>
            </a:endParaRPr>
          </a:p>
        </p:txBody>
      </p:sp>
      <p:sp>
        <p:nvSpPr>
          <p:cNvPr id="18437" name="Rectangle 6"/>
          <p:cNvSpPr>
            <a:spLocks noChangeArrowheads="1"/>
          </p:cNvSpPr>
          <p:nvPr/>
        </p:nvSpPr>
        <p:spPr bwMode="auto">
          <a:xfrm>
            <a:off x="323528" y="2204864"/>
            <a:ext cx="53276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2000" dirty="0" smtClean="0">
                <a:latin typeface="Calibri" charset="0"/>
              </a:rPr>
              <a:t>Three </a:t>
            </a:r>
            <a:r>
              <a:rPr lang="en-US" sz="2000" dirty="0">
                <a:latin typeface="Calibri" charset="0"/>
              </a:rPr>
              <a:t>areas:</a:t>
            </a:r>
          </a:p>
          <a:p>
            <a:r>
              <a:rPr lang="en-US" sz="2000" b="1" dirty="0">
                <a:latin typeface="Calibri" charset="0"/>
              </a:rPr>
              <a:t>Employment</a:t>
            </a:r>
            <a:r>
              <a:rPr lang="en-US" sz="2000" dirty="0">
                <a:latin typeface="Calibri" charset="0"/>
              </a:rPr>
              <a:t> – as life expectancy increases </a:t>
            </a:r>
            <a:r>
              <a:rPr lang="en-US" sz="2000" dirty="0" smtClean="0">
                <a:latin typeface="Calibri" charset="0"/>
              </a:rPr>
              <a:t>we must </a:t>
            </a:r>
            <a:r>
              <a:rPr lang="en-US" sz="2000" dirty="0">
                <a:latin typeface="Calibri" charset="0"/>
              </a:rPr>
              <a:t>give older workers better chances in the </a:t>
            </a:r>
            <a:r>
              <a:rPr lang="en-US" sz="2000" dirty="0" err="1">
                <a:latin typeface="Calibri" charset="0"/>
              </a:rPr>
              <a:t>labour</a:t>
            </a:r>
            <a:r>
              <a:rPr lang="en-US" sz="2000" dirty="0">
                <a:latin typeface="Calibri" charset="0"/>
              </a:rPr>
              <a:t> market.</a:t>
            </a:r>
          </a:p>
          <a:p>
            <a:r>
              <a:rPr lang="en-US" sz="2000" b="1" dirty="0">
                <a:latin typeface="Calibri" charset="0"/>
              </a:rPr>
              <a:t>Participation in society </a:t>
            </a:r>
            <a:r>
              <a:rPr lang="en-US" sz="2000" dirty="0">
                <a:latin typeface="Calibri" charset="0"/>
              </a:rPr>
              <a:t>– retiring from one's job does not mean becoming idle. </a:t>
            </a:r>
            <a:r>
              <a:rPr lang="en-US" sz="2000" dirty="0" smtClean="0">
                <a:latin typeface="Calibri" charset="0"/>
              </a:rPr>
              <a:t>The </a:t>
            </a:r>
            <a:r>
              <a:rPr lang="en-US" sz="2000" dirty="0">
                <a:latin typeface="Calibri" charset="0"/>
              </a:rPr>
              <a:t>European Year seeks to ensure greater recognition of what older people bring to society and create more supportive conditions for them.</a:t>
            </a:r>
          </a:p>
          <a:p>
            <a:r>
              <a:rPr lang="en-US" sz="2000" b="1" dirty="0">
                <a:latin typeface="Calibri" charset="0"/>
              </a:rPr>
              <a:t>Independent living </a:t>
            </a:r>
            <a:r>
              <a:rPr lang="en-US" sz="2000" dirty="0">
                <a:latin typeface="Calibri" charset="0"/>
              </a:rPr>
              <a:t>– our health declines as we grow old, but a lot can be done to cope with this decline. </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326" y="2788945"/>
            <a:ext cx="2444323" cy="261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1547813" y="6178698"/>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extLst>
      <p:ext uri="{BB962C8B-B14F-4D97-AF65-F5344CB8AC3E}">
        <p14:creationId xmlns:p14="http://schemas.microsoft.com/office/powerpoint/2010/main" val="2359476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95536" y="2348880"/>
            <a:ext cx="4713783" cy="3066132"/>
          </a:xfrm>
        </p:spPr>
        <p:txBody>
          <a:bodyPr/>
          <a:lstStyle/>
          <a:p>
            <a:r>
              <a:rPr lang="en-US" kern="1200" dirty="0">
                <a:latin typeface="Calibri" charset="0"/>
                <a:ea typeface="ＭＳ Ｐゴシック"/>
                <a:cs typeface="ＭＳ Ｐゴシック"/>
              </a:rPr>
              <a:t>Active ageing means </a:t>
            </a:r>
            <a:r>
              <a:rPr lang="en-US" b="1" kern="1200" dirty="0">
                <a:latin typeface="Calibri" charset="0"/>
                <a:ea typeface="ＭＳ Ｐゴシック"/>
                <a:cs typeface="ＭＳ Ｐゴシック"/>
              </a:rPr>
              <a:t>growing old in good health</a:t>
            </a:r>
            <a:r>
              <a:rPr lang="en-US" kern="1200" dirty="0">
                <a:latin typeface="Calibri" charset="0"/>
                <a:ea typeface="ＭＳ Ｐゴシック"/>
                <a:cs typeface="ＭＳ Ｐゴシック"/>
              </a:rPr>
              <a:t> and as a </a:t>
            </a:r>
            <a:r>
              <a:rPr lang="en-US" b="1" kern="1200" dirty="0">
                <a:latin typeface="Calibri" charset="0"/>
                <a:ea typeface="ＭＳ Ｐゴシック"/>
                <a:cs typeface="ＭＳ Ｐゴシック"/>
              </a:rPr>
              <a:t>full member of society</a:t>
            </a:r>
            <a:r>
              <a:rPr lang="en-US" kern="1200" dirty="0">
                <a:latin typeface="Calibri" charset="0"/>
                <a:ea typeface="ＭＳ Ｐゴシック"/>
                <a:cs typeface="ＭＳ Ｐゴシック"/>
              </a:rPr>
              <a:t>, feeling more fulfilled in our jobs, more independent in our daily lives and more involved as citizens. </a:t>
            </a:r>
            <a:endParaRPr lang="en-US" kern="1200" dirty="0" smtClean="0">
              <a:latin typeface="Calibri" charset="0"/>
              <a:ea typeface="ＭＳ Ｐゴシック"/>
              <a:cs typeface="ＭＳ Ｐゴシック"/>
            </a:endParaRPr>
          </a:p>
          <a:p>
            <a:r>
              <a:rPr lang="en-US" kern="1200" dirty="0" smtClean="0">
                <a:latin typeface="Calibri" charset="0"/>
                <a:ea typeface="ＭＳ Ｐゴシック"/>
                <a:cs typeface="ＭＳ Ｐゴシック"/>
              </a:rPr>
              <a:t>No </a:t>
            </a:r>
            <a:r>
              <a:rPr lang="en-US" kern="1200" dirty="0">
                <a:latin typeface="Calibri" charset="0"/>
                <a:ea typeface="ＭＳ Ｐゴシック"/>
                <a:cs typeface="ＭＳ Ｐゴシック"/>
              </a:rPr>
              <a:t>matter how old we are, we can still play our part in society and enjoy a better quality of life. The </a:t>
            </a:r>
            <a:r>
              <a:rPr lang="en-US" b="1" kern="1200" dirty="0">
                <a:latin typeface="Calibri" charset="0"/>
                <a:ea typeface="ＭＳ Ｐゴシック"/>
                <a:cs typeface="ＭＳ Ｐゴシック"/>
              </a:rPr>
              <a:t>challenge</a:t>
            </a:r>
            <a:r>
              <a:rPr lang="en-US" kern="1200" dirty="0">
                <a:latin typeface="Calibri" charset="0"/>
                <a:ea typeface="ＭＳ Ｐゴシック"/>
                <a:cs typeface="ＭＳ Ｐゴシック"/>
              </a:rPr>
              <a:t> is to </a:t>
            </a:r>
            <a:r>
              <a:rPr lang="en-US" b="1" kern="1200" dirty="0">
                <a:latin typeface="Calibri" charset="0"/>
                <a:ea typeface="ＭＳ Ｐゴシック"/>
                <a:cs typeface="ＭＳ Ｐゴシック"/>
              </a:rPr>
              <a:t>make the most of the enormous potential</a:t>
            </a:r>
            <a:r>
              <a:rPr lang="en-US" kern="1200" dirty="0">
                <a:latin typeface="Calibri" charset="0"/>
                <a:ea typeface="ＭＳ Ｐゴシック"/>
                <a:cs typeface="ＭＳ Ｐゴシック"/>
              </a:rPr>
              <a:t> that we </a:t>
            </a:r>
            <a:r>
              <a:rPr lang="en-US" kern="1200" dirty="0" err="1">
                <a:latin typeface="Calibri" charset="0"/>
                <a:ea typeface="ＭＳ Ｐゴシック"/>
                <a:cs typeface="ＭＳ Ｐゴシック"/>
              </a:rPr>
              <a:t>harbour</a:t>
            </a:r>
            <a:r>
              <a:rPr lang="en-US" kern="1200" dirty="0">
                <a:latin typeface="Calibri" charset="0"/>
                <a:ea typeface="ＭＳ Ｐゴシック"/>
                <a:cs typeface="ＭＳ Ｐゴシック"/>
              </a:rPr>
              <a:t> even at a more advanced age. </a:t>
            </a:r>
            <a:endParaRPr lang="el-GR" kern="1200" dirty="0">
              <a:latin typeface="Calibri" charset="0"/>
              <a:ea typeface="ＭＳ Ｐゴシック"/>
              <a:cs typeface="ＭＳ Ｐゴシック"/>
            </a:endParaRPr>
          </a:p>
        </p:txBody>
      </p:sp>
      <p:sp>
        <p:nvSpPr>
          <p:cNvPr id="4" name="Θέση αριθμού διαφάνειας 3"/>
          <p:cNvSpPr>
            <a:spLocks noGrp="1"/>
          </p:cNvSpPr>
          <p:nvPr>
            <p:ph type="sldNum" sz="quarter" idx="13"/>
          </p:nvPr>
        </p:nvSpPr>
        <p:spPr/>
        <p:txBody>
          <a:bodyPr/>
          <a:lstStyle/>
          <a:p>
            <a:pPr>
              <a:defRPr/>
            </a:pPr>
            <a:fld id="{7A147463-93C6-4BCF-BF57-031F36C7DC69}" type="slidenum">
              <a:rPr lang="en-GB" smtClean="0"/>
              <a:pPr>
                <a:defRPr/>
              </a:pPr>
              <a:t>28</a:t>
            </a:fld>
            <a:endParaRPr lang="en-GB"/>
          </a:p>
        </p:txBody>
      </p:sp>
      <p:sp>
        <p:nvSpPr>
          <p:cNvPr id="5" name="Ορθογώνιο 4"/>
          <p:cNvSpPr/>
          <p:nvPr/>
        </p:nvSpPr>
        <p:spPr>
          <a:xfrm>
            <a:off x="2915816" y="1196752"/>
            <a:ext cx="2897332" cy="646331"/>
          </a:xfrm>
          <a:prstGeom prst="rect">
            <a:avLst/>
          </a:prstGeom>
        </p:spPr>
        <p:txBody>
          <a:bodyPr wrap="none">
            <a:spAutoFit/>
          </a:bodyPr>
          <a:lstStyle/>
          <a:p>
            <a:r>
              <a:rPr lang="en-US" sz="3600" b="1" dirty="0">
                <a:solidFill>
                  <a:schemeClr val="accent2"/>
                </a:solidFill>
                <a:latin typeface="Calibri" charset="0"/>
                <a:ea typeface="ＭＳ Ｐゴシック" charset="0"/>
              </a:rPr>
              <a:t>Active Ageing </a:t>
            </a:r>
            <a:endParaRPr lang="el-GR" sz="3600" b="1" dirty="0">
              <a:solidFill>
                <a:schemeClr val="accent2"/>
              </a:solidFill>
              <a:latin typeface="Calibri" charset="0"/>
              <a:ea typeface="ＭＳ Ｐゴシック" charset="0"/>
            </a:endParaRPr>
          </a:p>
        </p:txBody>
      </p:sp>
      <p:pic>
        <p:nvPicPr>
          <p:cNvPr id="11268" name="Picture 4" descr="EU launches in Copenhagen the European Year for Active Ageing and Solidarity between Generations: Get involv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492896"/>
            <a:ext cx="3682380" cy="27617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extLst>
      <p:ext uri="{BB962C8B-B14F-4D97-AF65-F5344CB8AC3E}">
        <p14:creationId xmlns:p14="http://schemas.microsoft.com/office/powerpoint/2010/main" val="1532166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95536" y="2348880"/>
            <a:ext cx="4713783" cy="3066132"/>
          </a:xfrm>
        </p:spPr>
        <p:txBody>
          <a:bodyPr/>
          <a:lstStyle/>
          <a:p>
            <a:pPr marL="615950" indent="-533400">
              <a:lnSpc>
                <a:spcPct val="73000"/>
              </a:lnSpc>
              <a:buFont typeface="Wingdings" charset="0"/>
              <a:buAutoNum type="arabicPeriod"/>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Motivation</a:t>
            </a:r>
            <a:r>
              <a:rPr lang="en-GB" kern="1200" dirty="0">
                <a:latin typeface="Calibri" charset="0"/>
                <a:ea typeface="ＭＳ Ｐゴシック"/>
                <a:cs typeface="ＭＳ Ｐゴシック"/>
              </a:rPr>
              <a:t> - make entry easy and deal with initial fear</a:t>
            </a:r>
          </a:p>
          <a:p>
            <a:pPr marL="615950" indent="-533400">
              <a:lnSpc>
                <a:spcPct val="73000"/>
              </a:lnSpc>
              <a:buFont typeface="Wingdings" charset="0"/>
              <a:buAutoNum type="arabicPeriod"/>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Structure</a:t>
            </a:r>
            <a:r>
              <a:rPr lang="en-GB" kern="1200" dirty="0">
                <a:latin typeface="Calibri" charset="0"/>
                <a:ea typeface="ＭＳ Ｐゴシック"/>
                <a:cs typeface="ＭＳ Ｐゴシック"/>
              </a:rPr>
              <a:t> - base training on work tasks</a:t>
            </a:r>
          </a:p>
          <a:p>
            <a:pPr marL="615950" indent="-533400">
              <a:lnSpc>
                <a:spcPct val="73000"/>
              </a:lnSpc>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3.</a:t>
            </a:r>
            <a:r>
              <a:rPr lang="en-GB" kern="1200" dirty="0">
                <a:latin typeface="Calibri" charset="0"/>
                <a:ea typeface="ＭＳ Ｐゴシック"/>
                <a:cs typeface="ＭＳ Ｐゴシック"/>
              </a:rPr>
              <a:t>	</a:t>
            </a:r>
            <a:r>
              <a:rPr lang="en-GB" b="1" kern="1200" dirty="0">
                <a:latin typeface="Calibri" charset="0"/>
                <a:ea typeface="ＭＳ Ｐゴシック"/>
                <a:cs typeface="ＭＳ Ｐゴシック"/>
              </a:rPr>
              <a:t>Familiarity</a:t>
            </a:r>
            <a:r>
              <a:rPr lang="en-GB" kern="1200" dirty="0">
                <a:latin typeface="Calibri" charset="0"/>
                <a:ea typeface="ＭＳ Ｐゴシック"/>
                <a:cs typeface="ＭＳ Ｐゴシック"/>
              </a:rPr>
              <a:t> - build on existing skills</a:t>
            </a:r>
          </a:p>
          <a:p>
            <a:pPr marL="615950" indent="-533400">
              <a:lnSpc>
                <a:spcPct val="73000"/>
              </a:lnSpc>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4.</a:t>
            </a:r>
            <a:r>
              <a:rPr lang="en-GB" kern="1200" dirty="0">
                <a:latin typeface="Calibri" charset="0"/>
                <a:ea typeface="ＭＳ Ｐゴシック"/>
                <a:cs typeface="ＭＳ Ｐゴシック"/>
              </a:rPr>
              <a:t>	</a:t>
            </a:r>
            <a:r>
              <a:rPr lang="en-GB" b="1" kern="1200" dirty="0">
                <a:latin typeface="Calibri" charset="0"/>
                <a:ea typeface="ＭＳ Ｐゴシック"/>
                <a:cs typeface="ＭＳ Ｐゴシック"/>
              </a:rPr>
              <a:t>Organisation</a:t>
            </a:r>
            <a:r>
              <a:rPr lang="en-GB" kern="1200" dirty="0">
                <a:latin typeface="Calibri" charset="0"/>
                <a:ea typeface="ＭＳ Ｐゴシック"/>
                <a:cs typeface="ＭＳ Ｐゴシック"/>
              </a:rPr>
              <a:t> - change manager and supervisor attitudes</a:t>
            </a:r>
          </a:p>
          <a:p>
            <a:pPr marL="615950" indent="-533400">
              <a:lnSpc>
                <a:spcPct val="73000"/>
              </a:lnSpc>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5.</a:t>
            </a:r>
            <a:r>
              <a:rPr lang="en-GB" kern="1200" dirty="0">
                <a:latin typeface="Calibri" charset="0"/>
                <a:ea typeface="ＭＳ Ｐゴシック"/>
                <a:cs typeface="ＭＳ Ｐゴシック"/>
              </a:rPr>
              <a:t>	</a:t>
            </a:r>
            <a:r>
              <a:rPr lang="en-GB" b="1" kern="1200" dirty="0">
                <a:latin typeface="Calibri" charset="0"/>
                <a:ea typeface="ＭＳ Ｐゴシック"/>
                <a:cs typeface="ＭＳ Ｐゴシック"/>
              </a:rPr>
              <a:t>Time</a:t>
            </a:r>
            <a:r>
              <a:rPr lang="en-GB" kern="1200" dirty="0">
                <a:latin typeface="Calibri" charset="0"/>
                <a:ea typeface="ＭＳ Ｐゴシック"/>
                <a:cs typeface="ＭＳ Ｐゴシック"/>
              </a:rPr>
              <a:t> - allow adequate time</a:t>
            </a:r>
          </a:p>
          <a:p>
            <a:pPr marL="615950" indent="-533400">
              <a:lnSpc>
                <a:spcPct val="73000"/>
              </a:lnSpc>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6.</a:t>
            </a:r>
            <a:r>
              <a:rPr lang="en-GB" kern="1200" dirty="0">
                <a:latin typeface="Calibri" charset="0"/>
                <a:ea typeface="ＭＳ Ｐゴシック"/>
                <a:cs typeface="ＭＳ Ｐゴシック"/>
              </a:rPr>
              <a:t>	</a:t>
            </a:r>
            <a:r>
              <a:rPr lang="en-GB" b="1" kern="1200" dirty="0">
                <a:latin typeface="Calibri" charset="0"/>
                <a:ea typeface="ＭＳ Ｐゴシック"/>
                <a:cs typeface="ＭＳ Ｐゴシック"/>
              </a:rPr>
              <a:t>Active participation</a:t>
            </a:r>
            <a:r>
              <a:rPr lang="en-GB" kern="1200" dirty="0">
                <a:latin typeface="Calibri" charset="0"/>
                <a:ea typeface="ＭＳ Ｐゴシック"/>
                <a:cs typeface="ＭＳ Ｐゴシック"/>
              </a:rPr>
              <a:t> - avoid the standard training setting</a:t>
            </a:r>
          </a:p>
          <a:p>
            <a:pPr marL="615950" indent="-533400">
              <a:lnSpc>
                <a:spcPct val="73000"/>
              </a:lnSpc>
              <a:tabLst>
                <a:tab pos="69056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kern="1200" dirty="0">
                <a:latin typeface="Calibri" charset="0"/>
                <a:ea typeface="ＭＳ Ｐゴシック"/>
                <a:cs typeface="ＭＳ Ｐゴシック"/>
              </a:rPr>
              <a:t>7.</a:t>
            </a:r>
            <a:r>
              <a:rPr lang="en-GB" kern="1200" dirty="0">
                <a:latin typeface="Calibri" charset="0"/>
                <a:ea typeface="ＭＳ Ｐゴシック"/>
                <a:cs typeface="ＭＳ Ｐゴシック"/>
              </a:rPr>
              <a:t>	</a:t>
            </a:r>
            <a:r>
              <a:rPr lang="en-GB" b="1" kern="1200" dirty="0">
                <a:latin typeface="Calibri" charset="0"/>
                <a:ea typeface="ＭＳ Ｐゴシック"/>
                <a:cs typeface="ＭＳ Ｐゴシック"/>
              </a:rPr>
              <a:t>Learning strategies </a:t>
            </a:r>
            <a:r>
              <a:rPr lang="en-GB" kern="1200" dirty="0">
                <a:latin typeface="Calibri" charset="0"/>
                <a:ea typeface="ＭＳ Ｐゴシック"/>
                <a:cs typeface="ＭＳ Ｐゴシック"/>
              </a:rPr>
              <a:t>- take account of learning method</a:t>
            </a:r>
          </a:p>
        </p:txBody>
      </p:sp>
      <p:sp>
        <p:nvSpPr>
          <p:cNvPr id="4" name="Θέση αριθμού διαφάνειας 3"/>
          <p:cNvSpPr>
            <a:spLocks noGrp="1"/>
          </p:cNvSpPr>
          <p:nvPr>
            <p:ph type="sldNum" sz="quarter" idx="13"/>
          </p:nvPr>
        </p:nvSpPr>
        <p:spPr/>
        <p:txBody>
          <a:bodyPr/>
          <a:lstStyle/>
          <a:p>
            <a:pPr>
              <a:defRPr/>
            </a:pPr>
            <a:fld id="{7A147463-93C6-4BCF-BF57-031F36C7DC69}" type="slidenum">
              <a:rPr lang="en-GB" smtClean="0"/>
              <a:pPr>
                <a:defRPr/>
              </a:pPr>
              <a:t>29</a:t>
            </a:fld>
            <a:endParaRPr lang="en-GB"/>
          </a:p>
        </p:txBody>
      </p:sp>
      <p:sp>
        <p:nvSpPr>
          <p:cNvPr id="5" name="Ορθογώνιο 4"/>
          <p:cNvSpPr/>
          <p:nvPr/>
        </p:nvSpPr>
        <p:spPr>
          <a:xfrm>
            <a:off x="899592" y="1052736"/>
            <a:ext cx="7141442" cy="646331"/>
          </a:xfrm>
          <a:prstGeom prst="rect">
            <a:avLst/>
          </a:prstGeom>
        </p:spPr>
        <p:txBody>
          <a:bodyPr wrap="none">
            <a:spAutoFit/>
          </a:bodyPr>
          <a:lstStyle/>
          <a:p>
            <a:r>
              <a:rPr lang="en-US" sz="3600" b="1" dirty="0">
                <a:solidFill>
                  <a:schemeClr val="accent2"/>
                </a:solidFill>
                <a:latin typeface="Calibri" charset="0"/>
                <a:ea typeface="ＭＳ Ｐゴシック" charset="0"/>
              </a:rPr>
              <a:t>Training ageing people – 7 principles</a:t>
            </a:r>
            <a:endParaRPr lang="el-GR" sz="3600" b="1" dirty="0">
              <a:solidFill>
                <a:schemeClr val="accent2"/>
              </a:solidFill>
              <a:latin typeface="Calibri" charset="0"/>
              <a:ea typeface="ＭＳ Ｐゴシック" charset="0"/>
            </a:endParaRPr>
          </a:p>
        </p:txBody>
      </p:sp>
      <p:sp>
        <p:nvSpPr>
          <p:cNvPr id="6" name="AutoShape 9"/>
          <p:cNvSpPr>
            <a:spLocks noChangeArrowheads="1"/>
          </p:cNvSpPr>
          <p:nvPr/>
        </p:nvSpPr>
        <p:spPr bwMode="auto">
          <a:xfrm>
            <a:off x="5422404" y="1844824"/>
            <a:ext cx="3097212" cy="1222375"/>
          </a:xfrm>
          <a:prstGeom prst="wedgeEllipseCallout">
            <a:avLst>
              <a:gd name="adj1" fmla="val -3407"/>
              <a:gd name="adj2" fmla="val 81431"/>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Arial Narrow" charset="0"/>
              </a:rPr>
              <a:t>I was surprised how helpful I found the interview…. and it has certainly spiked my interest in returning to learning </a:t>
            </a:r>
          </a:p>
        </p:txBody>
      </p:sp>
      <p:sp>
        <p:nvSpPr>
          <p:cNvPr id="7" name="Text Box 10"/>
          <p:cNvSpPr txBox="1">
            <a:spLocks noChangeArrowheads="1"/>
          </p:cNvSpPr>
          <p:nvPr/>
        </p:nvSpPr>
        <p:spPr bwMode="auto">
          <a:xfrm>
            <a:off x="6441579" y="3500586"/>
            <a:ext cx="850900" cy="4699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1pPr>
            <a:lvl2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2pPr>
            <a:lvl3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3pPr>
            <a:lvl4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4pPr>
            <a:lvl5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5pPr>
            <a:lvl6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6pPr>
            <a:lvl7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7pPr>
            <a:lvl8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8pPr>
            <a:lvl9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9pPr>
          </a:lstStyle>
          <a:p>
            <a:pPr algn="ctr">
              <a:lnSpc>
                <a:spcPct val="100000"/>
              </a:lnSpc>
            </a:pPr>
            <a:r>
              <a:rPr lang="en-US" sz="1200" dirty="0"/>
              <a:t>UK, 40+</a:t>
            </a:r>
          </a:p>
          <a:p>
            <a:pPr algn="ctr">
              <a:lnSpc>
                <a:spcPct val="100000"/>
              </a:lnSpc>
            </a:pPr>
            <a:r>
              <a:rPr lang="en-US" sz="1200" dirty="0"/>
              <a:t>employed</a:t>
            </a:r>
            <a:endParaRPr lang="en-GB" sz="1200" dirty="0"/>
          </a:p>
        </p:txBody>
      </p:sp>
      <p:sp>
        <p:nvSpPr>
          <p:cNvPr id="8" name="Text Box 11"/>
          <p:cNvSpPr txBox="1">
            <a:spLocks noChangeArrowheads="1"/>
          </p:cNvSpPr>
          <p:nvPr/>
        </p:nvSpPr>
        <p:spPr bwMode="auto">
          <a:xfrm rot="923532">
            <a:off x="5472937" y="4753335"/>
            <a:ext cx="3349625" cy="730250"/>
          </a:xfrm>
          <a:prstGeom prst="rect">
            <a:avLst/>
          </a:prstGeom>
          <a:gradFill rotWithShape="1">
            <a:gsLst>
              <a:gs pos="0">
                <a:srgbClr val="99CCFF"/>
              </a:gs>
              <a:gs pos="100000">
                <a:srgbClr val="C0C0C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1pPr>
            <a:lvl2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2pPr>
            <a:lvl3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3pPr>
            <a:lvl4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4pPr>
            <a:lvl5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5pPr>
            <a:lvl6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6pPr>
            <a:lvl7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7pPr>
            <a:lvl8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8pPr>
            <a:lvl9pPr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defRPr>
            </a:lvl9pPr>
          </a:lstStyle>
          <a:p>
            <a:pPr algn="ctr">
              <a:lnSpc>
                <a:spcPct val="100000"/>
              </a:lnSpc>
            </a:pPr>
            <a:r>
              <a:rPr lang="en-GB" sz="1400" b="1" dirty="0"/>
              <a:t>Half of employers expect recruiting</a:t>
            </a:r>
          </a:p>
          <a:p>
            <a:pPr algn="ctr">
              <a:lnSpc>
                <a:spcPct val="100000"/>
              </a:lnSpc>
            </a:pPr>
            <a:r>
              <a:rPr lang="en-GB" sz="1400" b="1" dirty="0"/>
              <a:t>problems in the future, but only 15% </a:t>
            </a:r>
          </a:p>
          <a:p>
            <a:pPr algn="ctr">
              <a:lnSpc>
                <a:spcPct val="100000"/>
              </a:lnSpc>
            </a:pPr>
            <a:r>
              <a:rPr lang="en-GB" sz="1400" b="1" dirty="0"/>
              <a:t>adapt their training to ageing workers</a:t>
            </a:r>
          </a:p>
        </p:txBody>
      </p:sp>
      <p:sp>
        <p:nvSpPr>
          <p:cNvPr id="2" name="TextBox 1"/>
          <p:cNvSpPr txBox="1"/>
          <p:nvPr/>
        </p:nvSpPr>
        <p:spPr>
          <a:xfrm>
            <a:off x="4867764" y="5646436"/>
            <a:ext cx="1999265" cy="230832"/>
          </a:xfrm>
          <a:prstGeom prst="rect">
            <a:avLst/>
          </a:prstGeom>
          <a:noFill/>
        </p:spPr>
        <p:txBody>
          <a:bodyPr wrap="none" rtlCol="0">
            <a:spAutoFit/>
          </a:bodyPr>
          <a:lstStyle/>
          <a:p>
            <a:r>
              <a:rPr lang="en-US" sz="900" dirty="0">
                <a:solidFill>
                  <a:srgbClr val="336699"/>
                </a:solidFill>
                <a:ea typeface="ＭＳ Ｐゴシック" charset="0"/>
                <a:cs typeface="ＭＳ Ｐゴシック" charset="0"/>
              </a:rPr>
              <a:t>Working and ageing, </a:t>
            </a:r>
            <a:r>
              <a:rPr lang="en-US" sz="900" dirty="0" err="1">
                <a:solidFill>
                  <a:srgbClr val="336699"/>
                </a:solidFill>
                <a:ea typeface="ＭＳ Ｐゴシック" charset="0"/>
                <a:cs typeface="ＭＳ Ｐゴシック" charset="0"/>
              </a:rPr>
              <a:t>Cedefop</a:t>
            </a:r>
            <a:r>
              <a:rPr lang="en-US" sz="900" dirty="0">
                <a:solidFill>
                  <a:srgbClr val="336699"/>
                </a:solidFill>
                <a:ea typeface="ＭＳ Ｐゴシック" charset="0"/>
                <a:cs typeface="ＭＳ Ｐゴシック" charset="0"/>
              </a:rPr>
              <a:t> 2012</a:t>
            </a:r>
            <a:endParaRPr lang="el-GR" sz="900" dirty="0">
              <a:solidFill>
                <a:srgbClr val="336699"/>
              </a:solidFill>
              <a:ea typeface="ＭＳ Ｐゴシック" charset="0"/>
              <a:cs typeface="ＭＳ Ｐゴシック" charset="0"/>
            </a:endParaRPr>
          </a:p>
        </p:txBody>
      </p:sp>
      <p:sp>
        <p:nvSpPr>
          <p:cNvPr id="10"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extLst>
      <p:ext uri="{BB962C8B-B14F-4D97-AF65-F5344CB8AC3E}">
        <p14:creationId xmlns:p14="http://schemas.microsoft.com/office/powerpoint/2010/main" val="6150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B58C25FA-826B-42BD-A1CF-ED57FBEA1700}" type="slidenum">
              <a:rPr lang="en-GB" sz="1400">
                <a:solidFill>
                  <a:schemeClr val="bg1"/>
                </a:solidFill>
              </a:rPr>
              <a:pPr algn="r"/>
              <a:t>3</a:t>
            </a:fld>
            <a:endParaRPr lang="en-GB" sz="1400">
              <a:solidFill>
                <a:schemeClr val="bg1"/>
              </a:solidFill>
            </a:endParaRPr>
          </a:p>
        </p:txBody>
      </p:sp>
      <p:sp>
        <p:nvSpPr>
          <p:cNvPr id="19458" name="Text Box 5"/>
          <p:cNvSpPr txBox="1">
            <a:spLocks noChangeArrowheads="1"/>
          </p:cNvSpPr>
          <p:nvPr/>
        </p:nvSpPr>
        <p:spPr bwMode="auto">
          <a:xfrm>
            <a:off x="1908175" y="981075"/>
            <a:ext cx="5400675" cy="579438"/>
          </a:xfrm>
          <a:prstGeom prst="rect">
            <a:avLst/>
          </a:prstGeom>
          <a:noFill/>
          <a:ln w="9525">
            <a:noFill/>
            <a:miter lim="800000"/>
            <a:headEnd/>
            <a:tailEnd/>
          </a:ln>
        </p:spPr>
        <p:txBody>
          <a:bodyPr>
            <a:spAutoFit/>
          </a:bodyPr>
          <a:lstStyle/>
          <a:p>
            <a:pPr algn="ctr">
              <a:spcBef>
                <a:spcPct val="50000"/>
              </a:spcBef>
            </a:pPr>
            <a:r>
              <a:rPr lang="en-GB" sz="3200" b="1">
                <a:solidFill>
                  <a:schemeClr val="accent2"/>
                </a:solidFill>
                <a:latin typeface="Calibri" pitchFamily="34" charset="0"/>
              </a:rPr>
              <a:t>Europe 2020 – VET challenges</a:t>
            </a:r>
          </a:p>
        </p:txBody>
      </p:sp>
      <p:sp>
        <p:nvSpPr>
          <p:cNvPr id="19459" name="Rectangle 5"/>
          <p:cNvSpPr>
            <a:spLocks noChangeArrowheads="1"/>
          </p:cNvSpPr>
          <p:nvPr/>
        </p:nvSpPr>
        <p:spPr bwMode="auto">
          <a:xfrm>
            <a:off x="684213" y="2695575"/>
            <a:ext cx="3600450" cy="366713"/>
          </a:xfrm>
          <a:prstGeom prst="rect">
            <a:avLst/>
          </a:prstGeom>
          <a:noFill/>
          <a:ln w="9525">
            <a:noFill/>
            <a:miter lim="800000"/>
            <a:headEnd/>
            <a:tailEnd/>
          </a:ln>
        </p:spPr>
        <p:txBody>
          <a:bodyPr anchor="ctr">
            <a:spAutoFit/>
          </a:bodyPr>
          <a:lstStyle/>
          <a:p>
            <a:pPr eaLnBrk="0" hangingPunct="0"/>
            <a:endParaRPr lang="el-GR">
              <a:latin typeface="Calibri" pitchFamily="34" charset="0"/>
            </a:endParaRPr>
          </a:p>
        </p:txBody>
      </p:sp>
      <p:sp>
        <p:nvSpPr>
          <p:cNvPr id="19460" name="Rectangle 8"/>
          <p:cNvSpPr>
            <a:spLocks noChangeArrowheads="1"/>
          </p:cNvSpPr>
          <p:nvPr/>
        </p:nvSpPr>
        <p:spPr bwMode="auto">
          <a:xfrm>
            <a:off x="395288" y="2225675"/>
            <a:ext cx="4321175" cy="3444875"/>
          </a:xfrm>
          <a:prstGeom prst="rect">
            <a:avLst/>
          </a:prstGeom>
          <a:noFill/>
          <a:ln w="9525">
            <a:noFill/>
            <a:miter lim="800000"/>
            <a:headEnd/>
            <a:tailEnd/>
          </a:ln>
        </p:spPr>
        <p:txBody>
          <a:bodyPr anchor="ctr">
            <a:spAutoFit/>
          </a:bodyPr>
          <a:lstStyle/>
          <a:p>
            <a:r>
              <a:rPr lang="en-US" sz="2000" dirty="0">
                <a:latin typeface="Calibri" pitchFamily="34" charset="0"/>
              </a:rPr>
              <a:t>As rapid change threatens to outpace the skills of an </a:t>
            </a:r>
            <a:r>
              <a:rPr lang="en-US" sz="2000" b="1" dirty="0">
                <a:latin typeface="Calibri" pitchFamily="34" charset="0"/>
              </a:rPr>
              <a:t>ageing workforce </a:t>
            </a:r>
            <a:r>
              <a:rPr lang="en-US" sz="2000" dirty="0">
                <a:latin typeface="Calibri" pitchFamily="34" charset="0"/>
              </a:rPr>
              <a:t>and Europe developed towards a knowledge based society, the European Union (EU) and other European countries and the social partners have worked together to establish a </a:t>
            </a:r>
            <a:r>
              <a:rPr lang="en-US" sz="2000" b="1" dirty="0">
                <a:latin typeface="Calibri" pitchFamily="34" charset="0"/>
              </a:rPr>
              <a:t>policy framework for </a:t>
            </a:r>
            <a:r>
              <a:rPr lang="en-US" sz="2000" b="1" dirty="0" err="1">
                <a:latin typeface="Calibri" pitchFamily="34" charset="0"/>
              </a:rPr>
              <a:t>modernising</a:t>
            </a:r>
            <a:r>
              <a:rPr lang="en-US" sz="2000" b="1" dirty="0">
                <a:latin typeface="Calibri" pitchFamily="34" charset="0"/>
              </a:rPr>
              <a:t> education and training </a:t>
            </a:r>
            <a:r>
              <a:rPr lang="en-US" sz="2000" dirty="0">
                <a:latin typeface="Calibri" pitchFamily="34" charset="0"/>
              </a:rPr>
              <a:t>that led to the development of the </a:t>
            </a:r>
            <a:r>
              <a:rPr lang="en-US" sz="2000" b="1" dirty="0">
                <a:latin typeface="Calibri" pitchFamily="34" charset="0"/>
              </a:rPr>
              <a:t>European tools and principles</a:t>
            </a:r>
            <a:r>
              <a:rPr lang="en-US" sz="2000" dirty="0">
                <a:latin typeface="Calibri" pitchFamily="34" charset="0"/>
              </a:rPr>
              <a:t>.</a:t>
            </a:r>
            <a:endParaRPr lang="en-GB" sz="2000" dirty="0">
              <a:latin typeface="Calibri" pitchFamily="34" charset="0"/>
            </a:endParaRPr>
          </a:p>
        </p:txBody>
      </p:sp>
      <p:sp>
        <p:nvSpPr>
          <p:cNvPr id="19461"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pic>
        <p:nvPicPr>
          <p:cNvPr id="19462" name="Picture 13" descr="MP900433105[1]"/>
          <p:cNvPicPr>
            <a:picLocks noChangeAspect="1" noChangeArrowheads="1"/>
          </p:cNvPicPr>
          <p:nvPr/>
        </p:nvPicPr>
        <p:blipFill>
          <a:blip r:embed="rId3"/>
          <a:srcRect/>
          <a:stretch>
            <a:fillRect/>
          </a:stretch>
        </p:blipFill>
        <p:spPr bwMode="auto">
          <a:xfrm>
            <a:off x="5292725" y="1916113"/>
            <a:ext cx="3455988"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αριθμού διαφάνειας 3"/>
          <p:cNvSpPr>
            <a:spLocks noGrp="1"/>
          </p:cNvSpPr>
          <p:nvPr>
            <p:ph type="sldNum" sz="quarter" idx="12"/>
          </p:nvPr>
        </p:nvSpPr>
        <p:spPr>
          <a:xfrm>
            <a:off x="6516688" y="6165850"/>
            <a:ext cx="2132012"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AF8A8B-4923-6441-B92D-009C632321E2}" type="slidenum">
              <a:rPr lang="en-GB">
                <a:solidFill>
                  <a:schemeClr val="bg1"/>
                </a:solidFill>
              </a:rPr>
              <a:pPr eaLnBrk="1" hangingPunct="1"/>
              <a:t>30</a:t>
            </a:fld>
            <a:endParaRPr lang="en-GB">
              <a:solidFill>
                <a:schemeClr val="bg1"/>
              </a:solidFill>
            </a:endParaRPr>
          </a:p>
        </p:txBody>
      </p:sp>
      <p:sp>
        <p:nvSpPr>
          <p:cNvPr id="20484" name="Rectangle 4"/>
          <p:cNvSpPr>
            <a:spLocks noGrp="1" noChangeArrowheads="1"/>
          </p:cNvSpPr>
          <p:nvPr>
            <p:ph type="title"/>
          </p:nvPr>
        </p:nvSpPr>
        <p:spPr>
          <a:xfrm>
            <a:off x="179512" y="1125538"/>
            <a:ext cx="8964488" cy="93531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err="1" smtClean="0">
                <a:solidFill>
                  <a:schemeClr val="accent2"/>
                </a:solidFill>
                <a:latin typeface="Calibri" charset="0"/>
              </a:rPr>
              <a:t>Cedefop’s</a:t>
            </a:r>
            <a:r>
              <a:rPr lang="en-US" sz="3600" b="1" dirty="0" smtClean="0">
                <a:solidFill>
                  <a:schemeClr val="accent2"/>
                </a:solidFill>
                <a:latin typeface="Calibri" charset="0"/>
              </a:rPr>
              <a:t> work</a:t>
            </a:r>
            <a:endParaRPr lang="en-GB" sz="3600" b="1" dirty="0">
              <a:solidFill>
                <a:schemeClr val="accent2"/>
              </a:solidFill>
              <a:latin typeface="Calibri" charset="0"/>
            </a:endParaRPr>
          </a:p>
        </p:txBody>
      </p:sp>
      <p:sp>
        <p:nvSpPr>
          <p:cNvPr id="20486" name="Text Box 6"/>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l-GR" sz="1200">
                <a:solidFill>
                  <a:schemeClr val="bg1"/>
                </a:solidFill>
                <a:latin typeface="Calibri" charset="0"/>
              </a:rPr>
              <a:t>Λουκάς Ζαχείλας, </a:t>
            </a:r>
            <a:r>
              <a:rPr lang="en-GB" sz="1200">
                <a:solidFill>
                  <a:schemeClr val="bg1"/>
                </a:solidFill>
                <a:latin typeface="Calibri" charset="0"/>
              </a:rPr>
              <a:t>Cedefop</a:t>
            </a:r>
            <a:endParaRPr lang="el-GR" sz="1200">
              <a:solidFill>
                <a:schemeClr val="bg1"/>
              </a:solidFill>
              <a:latin typeface="Calibri" charset="0"/>
            </a:endParaRP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3686">
            <a:off x="6750050" y="2316163"/>
            <a:ext cx="1654175"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480044"/>
            <a:ext cx="1778000" cy="25193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8974">
            <a:off x="5580063" y="2768969"/>
            <a:ext cx="1682750" cy="2374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a:stretch>
            <a:fillRect/>
          </a:stretch>
        </p:blipFill>
        <p:spPr bwMode="auto">
          <a:xfrm rot="-1238286">
            <a:off x="911225" y="2478456"/>
            <a:ext cx="1716088"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4300" y="2627681"/>
            <a:ext cx="2027238" cy="2587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085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13"/>
          <p:cNvSpPr>
            <a:spLocks noChangeArrowheads="1"/>
          </p:cNvSpPr>
          <p:nvPr/>
        </p:nvSpPr>
        <p:spPr bwMode="auto">
          <a:xfrm>
            <a:off x="611188" y="4652963"/>
            <a:ext cx="1439862" cy="7207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n-US" sz="1400" b="1">
                <a:solidFill>
                  <a:srgbClr val="000000"/>
                </a:solidFill>
                <a:latin typeface="Calibri" pitchFamily="34" charset="0"/>
              </a:rPr>
              <a:t>Qualifications, </a:t>
            </a:r>
          </a:p>
          <a:p>
            <a:pPr algn="ctr"/>
            <a:r>
              <a:rPr lang="en-US" sz="1400" b="1">
                <a:solidFill>
                  <a:srgbClr val="000000"/>
                </a:solidFill>
                <a:latin typeface="Calibri" pitchFamily="34" charset="0"/>
              </a:rPr>
              <a:t>credits, </a:t>
            </a:r>
          </a:p>
          <a:p>
            <a:pPr algn="ctr"/>
            <a:r>
              <a:rPr lang="en-US" sz="1400" b="1">
                <a:solidFill>
                  <a:srgbClr val="000000"/>
                </a:solidFill>
                <a:latin typeface="Calibri" pitchFamily="34" charset="0"/>
              </a:rPr>
              <a:t>work experience</a:t>
            </a:r>
            <a:endParaRPr lang="el-GR" sz="1400" b="1">
              <a:solidFill>
                <a:srgbClr val="000000"/>
              </a:solidFill>
              <a:latin typeface="Calibri" pitchFamily="34" charset="0"/>
            </a:endParaRPr>
          </a:p>
        </p:txBody>
      </p:sp>
      <p:sp>
        <p:nvSpPr>
          <p:cNvPr id="46082" name="AutoShape 13"/>
          <p:cNvSpPr>
            <a:spLocks noChangeArrowheads="1"/>
          </p:cNvSpPr>
          <p:nvPr/>
        </p:nvSpPr>
        <p:spPr bwMode="auto">
          <a:xfrm>
            <a:off x="6443663" y="2924175"/>
            <a:ext cx="1512887" cy="865188"/>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n-US" sz="1400" b="1">
                <a:solidFill>
                  <a:srgbClr val="000000"/>
                </a:solidFill>
                <a:latin typeface="Calibri" pitchFamily="34" charset="0"/>
              </a:rPr>
              <a:t>Further work</a:t>
            </a:r>
          </a:p>
          <a:p>
            <a:pPr algn="ctr"/>
            <a:r>
              <a:rPr lang="en-US" sz="1400" b="1">
                <a:solidFill>
                  <a:srgbClr val="000000"/>
                </a:solidFill>
                <a:latin typeface="Calibri" pitchFamily="34" charset="0"/>
              </a:rPr>
              <a:t>experience </a:t>
            </a:r>
          </a:p>
          <a:p>
            <a:pPr algn="ctr"/>
            <a:r>
              <a:rPr lang="en-US" sz="1400" b="1">
                <a:solidFill>
                  <a:srgbClr val="000000"/>
                </a:solidFill>
                <a:latin typeface="Calibri" pitchFamily="34" charset="0"/>
              </a:rPr>
              <a:t>and learning</a:t>
            </a:r>
            <a:endParaRPr lang="el-GR" sz="1400" b="1">
              <a:solidFill>
                <a:srgbClr val="000000"/>
              </a:solidFill>
              <a:latin typeface="Calibri" pitchFamily="34" charset="0"/>
            </a:endParaRPr>
          </a:p>
        </p:txBody>
      </p:sp>
      <p:sp>
        <p:nvSpPr>
          <p:cNvPr id="46083" name="AutoShape 13"/>
          <p:cNvSpPr>
            <a:spLocks noChangeArrowheads="1"/>
          </p:cNvSpPr>
          <p:nvPr/>
        </p:nvSpPr>
        <p:spPr bwMode="auto">
          <a:xfrm>
            <a:off x="3995738" y="2924175"/>
            <a:ext cx="1439862" cy="72072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en-US" sz="1400" b="1">
                <a:solidFill>
                  <a:srgbClr val="000000"/>
                </a:solidFill>
                <a:latin typeface="Calibri" pitchFamily="34" charset="0"/>
              </a:rPr>
              <a:t>Validation of</a:t>
            </a:r>
          </a:p>
          <a:p>
            <a:pPr algn="ctr"/>
            <a:r>
              <a:rPr lang="en-US" sz="1400" b="1">
                <a:solidFill>
                  <a:srgbClr val="000000"/>
                </a:solidFill>
                <a:latin typeface="Calibri" pitchFamily="34" charset="0"/>
              </a:rPr>
              <a:t>learning </a:t>
            </a:r>
          </a:p>
          <a:p>
            <a:pPr algn="ctr"/>
            <a:r>
              <a:rPr lang="en-US" sz="1400" b="1">
                <a:solidFill>
                  <a:srgbClr val="000000"/>
                </a:solidFill>
                <a:latin typeface="Calibri" pitchFamily="34" charset="0"/>
              </a:rPr>
              <a:t>outcomes</a:t>
            </a:r>
            <a:endParaRPr lang="el-GR" sz="1400" b="1">
              <a:solidFill>
                <a:srgbClr val="000000"/>
              </a:solidFill>
              <a:latin typeface="Calibri" pitchFamily="34" charset="0"/>
            </a:endParaRPr>
          </a:p>
        </p:txBody>
      </p:sp>
      <p:sp>
        <p:nvSpPr>
          <p:cNvPr id="46084" name="AutoShape 13"/>
          <p:cNvSpPr>
            <a:spLocks noChangeArrowheads="1"/>
          </p:cNvSpPr>
          <p:nvPr/>
        </p:nvSpPr>
        <p:spPr bwMode="auto">
          <a:xfrm>
            <a:off x="755650" y="2924175"/>
            <a:ext cx="1439863" cy="7207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n-US" sz="1400" b="1">
                <a:solidFill>
                  <a:srgbClr val="000000"/>
                </a:solidFill>
                <a:latin typeface="Calibri" pitchFamily="34" charset="0"/>
              </a:rPr>
              <a:t>Certification </a:t>
            </a:r>
          </a:p>
          <a:p>
            <a:pPr algn="ctr"/>
            <a:r>
              <a:rPr lang="en-US" sz="1400" b="1">
                <a:solidFill>
                  <a:srgbClr val="000000"/>
                </a:solidFill>
                <a:latin typeface="Calibri" pitchFamily="34" charset="0"/>
              </a:rPr>
              <a:t>for further </a:t>
            </a:r>
          </a:p>
          <a:p>
            <a:pPr algn="ctr"/>
            <a:r>
              <a:rPr lang="en-US" sz="1400" b="1">
                <a:solidFill>
                  <a:srgbClr val="000000"/>
                </a:solidFill>
                <a:latin typeface="Calibri" pitchFamily="34" charset="0"/>
              </a:rPr>
              <a:t>qualification</a:t>
            </a:r>
          </a:p>
        </p:txBody>
      </p:sp>
      <p:sp>
        <p:nvSpPr>
          <p:cNvPr id="46085" name="AutoShape 13"/>
          <p:cNvSpPr>
            <a:spLocks noChangeArrowheads="1"/>
          </p:cNvSpPr>
          <p:nvPr/>
        </p:nvSpPr>
        <p:spPr bwMode="auto">
          <a:xfrm>
            <a:off x="2555875" y="3716338"/>
            <a:ext cx="1223963" cy="504825"/>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n-US" sz="1400" b="1">
                <a:solidFill>
                  <a:srgbClr val="000000"/>
                </a:solidFill>
                <a:latin typeface="Calibri" pitchFamily="34" charset="0"/>
              </a:rPr>
              <a:t>Formal learning</a:t>
            </a:r>
          </a:p>
          <a:p>
            <a:pPr algn="ctr"/>
            <a:r>
              <a:rPr lang="en-US" sz="1400" b="1">
                <a:solidFill>
                  <a:srgbClr val="000000"/>
                </a:solidFill>
                <a:latin typeface="Calibri" pitchFamily="34" charset="0"/>
              </a:rPr>
              <a:t>programme</a:t>
            </a:r>
            <a:endParaRPr lang="el-GR" sz="1400" b="1">
              <a:solidFill>
                <a:srgbClr val="000000"/>
              </a:solidFill>
              <a:latin typeface="Calibri" pitchFamily="34" charset="0"/>
            </a:endParaRPr>
          </a:p>
        </p:txBody>
      </p:sp>
      <p:pic>
        <p:nvPicPr>
          <p:cNvPr id="46086" name="Picture 12" descr="EUROPASS">
            <a:hlinkClick r:id="rId2"/>
          </p:cNvPr>
          <p:cNvPicPr>
            <a:picLocks noChangeAspect="1" noChangeArrowheads="1"/>
          </p:cNvPicPr>
          <p:nvPr/>
        </p:nvPicPr>
        <p:blipFill>
          <a:blip r:embed="rId3"/>
          <a:srcRect/>
          <a:stretch>
            <a:fillRect/>
          </a:stretch>
        </p:blipFill>
        <p:spPr bwMode="auto">
          <a:xfrm>
            <a:off x="2627313" y="4724400"/>
            <a:ext cx="1296987" cy="519113"/>
          </a:xfrm>
          <a:prstGeom prst="rect">
            <a:avLst/>
          </a:prstGeom>
          <a:noFill/>
          <a:ln w="9525">
            <a:noFill/>
            <a:miter lim="800000"/>
            <a:headEnd/>
            <a:tailEnd/>
          </a:ln>
        </p:spPr>
      </p:pic>
      <p:pic>
        <p:nvPicPr>
          <p:cNvPr id="46087" name="Picture 13"/>
          <p:cNvPicPr>
            <a:picLocks noChangeAspect="1" noChangeArrowheads="1"/>
          </p:cNvPicPr>
          <p:nvPr/>
        </p:nvPicPr>
        <p:blipFill>
          <a:blip r:embed="rId4"/>
          <a:srcRect/>
          <a:stretch>
            <a:fillRect/>
          </a:stretch>
        </p:blipFill>
        <p:spPr bwMode="auto">
          <a:xfrm>
            <a:off x="5219700" y="4652963"/>
            <a:ext cx="609600" cy="647700"/>
          </a:xfrm>
          <a:prstGeom prst="rect">
            <a:avLst/>
          </a:prstGeom>
          <a:noFill/>
          <a:ln w="9525">
            <a:noFill/>
            <a:miter lim="800000"/>
            <a:headEnd/>
            <a:tailEnd/>
          </a:ln>
        </p:spPr>
      </p:pic>
      <p:pic>
        <p:nvPicPr>
          <p:cNvPr id="46088" name="Picture 17" descr="Picture1"/>
          <p:cNvPicPr>
            <a:picLocks noChangeAspect="1" noChangeArrowheads="1"/>
          </p:cNvPicPr>
          <p:nvPr/>
        </p:nvPicPr>
        <p:blipFill>
          <a:blip r:embed="rId5"/>
          <a:srcRect r="74783"/>
          <a:stretch>
            <a:fillRect/>
          </a:stretch>
        </p:blipFill>
        <p:spPr bwMode="auto">
          <a:xfrm>
            <a:off x="4500563" y="4652963"/>
            <a:ext cx="684212" cy="671512"/>
          </a:xfrm>
          <a:prstGeom prst="rect">
            <a:avLst/>
          </a:prstGeom>
          <a:noFill/>
          <a:ln w="9525">
            <a:noFill/>
            <a:miter lim="800000"/>
            <a:headEnd/>
            <a:tailEnd/>
          </a:ln>
        </p:spPr>
      </p:pic>
      <p:pic>
        <p:nvPicPr>
          <p:cNvPr id="46089" name="Picture 18"/>
          <p:cNvPicPr>
            <a:picLocks noChangeAspect="1" noChangeArrowheads="1"/>
          </p:cNvPicPr>
          <p:nvPr/>
        </p:nvPicPr>
        <p:blipFill>
          <a:blip r:embed="rId6"/>
          <a:srcRect/>
          <a:stretch>
            <a:fillRect/>
          </a:stretch>
        </p:blipFill>
        <p:spPr bwMode="auto">
          <a:xfrm>
            <a:off x="6588125" y="4724400"/>
            <a:ext cx="1223963" cy="649288"/>
          </a:xfrm>
          <a:prstGeom prst="rect">
            <a:avLst/>
          </a:prstGeom>
          <a:noFill/>
          <a:ln w="9525">
            <a:noFill/>
            <a:miter lim="800000"/>
            <a:headEnd/>
            <a:tailEnd/>
          </a:ln>
        </p:spPr>
      </p:pic>
      <p:sp>
        <p:nvSpPr>
          <p:cNvPr id="46090" name="Line 19"/>
          <p:cNvSpPr>
            <a:spLocks noChangeShapeType="1"/>
          </p:cNvSpPr>
          <p:nvPr/>
        </p:nvSpPr>
        <p:spPr bwMode="auto">
          <a:xfrm>
            <a:off x="539750" y="2636838"/>
            <a:ext cx="7561263" cy="0"/>
          </a:xfrm>
          <a:prstGeom prst="line">
            <a:avLst/>
          </a:prstGeom>
          <a:noFill/>
          <a:ln w="25400">
            <a:solidFill>
              <a:schemeClr val="tx1"/>
            </a:solidFill>
            <a:round/>
            <a:headEnd/>
            <a:tailEnd/>
          </a:ln>
        </p:spPr>
        <p:txBody>
          <a:bodyPr/>
          <a:lstStyle/>
          <a:p>
            <a:endParaRPr lang="en-US"/>
          </a:p>
        </p:txBody>
      </p:sp>
      <p:sp>
        <p:nvSpPr>
          <p:cNvPr id="46091" name="AutoShape 13"/>
          <p:cNvSpPr>
            <a:spLocks noChangeArrowheads="1"/>
          </p:cNvSpPr>
          <p:nvPr/>
        </p:nvSpPr>
        <p:spPr bwMode="auto">
          <a:xfrm>
            <a:off x="2124075" y="1196975"/>
            <a:ext cx="2735263" cy="863600"/>
          </a:xfrm>
          <a:prstGeom prst="roundRect">
            <a:avLst>
              <a:gd name="adj" fmla="val 16667"/>
            </a:avLst>
          </a:prstGeom>
          <a:solidFill>
            <a:srgbClr val="800000"/>
          </a:solidFill>
          <a:ln w="9525">
            <a:solidFill>
              <a:schemeClr val="tx1"/>
            </a:solidFill>
            <a:round/>
            <a:headEnd/>
            <a:tailEnd/>
          </a:ln>
        </p:spPr>
        <p:txBody>
          <a:bodyPr wrap="none" anchor="ctr"/>
          <a:lstStyle/>
          <a:p>
            <a:pPr algn="ctr"/>
            <a:r>
              <a:rPr lang="en-US" sz="1600" b="1">
                <a:solidFill>
                  <a:schemeClr val="bg1"/>
                </a:solidFill>
                <a:latin typeface="Calibri" pitchFamily="34" charset="0"/>
              </a:rPr>
              <a:t>Labour market</a:t>
            </a:r>
            <a:r>
              <a:rPr lang="el-GR" sz="1600" b="1">
                <a:solidFill>
                  <a:schemeClr val="bg1"/>
                </a:solidFill>
                <a:latin typeface="Calibri" pitchFamily="34" charset="0"/>
              </a:rPr>
              <a:t>,</a:t>
            </a:r>
          </a:p>
          <a:p>
            <a:pPr algn="ctr"/>
            <a:r>
              <a:rPr lang="en-US" sz="1600" b="1">
                <a:solidFill>
                  <a:schemeClr val="bg1"/>
                </a:solidFill>
                <a:latin typeface="Calibri" pitchFamily="34" charset="0"/>
              </a:rPr>
              <a:t>Further studies</a:t>
            </a:r>
            <a:endParaRPr lang="el-GR" sz="1600" b="1">
              <a:solidFill>
                <a:schemeClr val="bg1"/>
              </a:solidFill>
              <a:latin typeface="Calibri" pitchFamily="34" charset="0"/>
            </a:endParaRPr>
          </a:p>
          <a:p>
            <a:pPr algn="ctr"/>
            <a:r>
              <a:rPr lang="en-US" sz="1600" b="1">
                <a:solidFill>
                  <a:schemeClr val="bg1"/>
                </a:solidFill>
                <a:latin typeface="Calibri" pitchFamily="34" charset="0"/>
              </a:rPr>
              <a:t>Career development</a:t>
            </a:r>
            <a:endParaRPr lang="el-GR" sz="1600" b="1">
              <a:solidFill>
                <a:schemeClr val="bg1"/>
              </a:solidFill>
              <a:latin typeface="Calibri" pitchFamily="34" charset="0"/>
            </a:endParaRPr>
          </a:p>
        </p:txBody>
      </p:sp>
      <p:sp>
        <p:nvSpPr>
          <p:cNvPr id="46092" name="AutoShape 21"/>
          <p:cNvSpPr>
            <a:spLocks noChangeArrowheads="1"/>
          </p:cNvSpPr>
          <p:nvPr/>
        </p:nvSpPr>
        <p:spPr bwMode="auto">
          <a:xfrm>
            <a:off x="2195513" y="4941888"/>
            <a:ext cx="360362" cy="215900"/>
          </a:xfrm>
          <a:prstGeom prst="rightArrow">
            <a:avLst>
              <a:gd name="adj1" fmla="val 50000"/>
              <a:gd name="adj2" fmla="val 41728"/>
            </a:avLst>
          </a:prstGeom>
          <a:solidFill>
            <a:schemeClr val="accent1"/>
          </a:solidFill>
          <a:ln w="9525">
            <a:solidFill>
              <a:schemeClr val="tx1"/>
            </a:solidFill>
            <a:miter lim="800000"/>
            <a:headEnd/>
            <a:tailEnd/>
          </a:ln>
        </p:spPr>
        <p:txBody>
          <a:bodyPr wrap="none" anchor="ctr"/>
          <a:lstStyle/>
          <a:p>
            <a:endParaRPr lang="el-GR"/>
          </a:p>
        </p:txBody>
      </p:sp>
      <p:sp>
        <p:nvSpPr>
          <p:cNvPr id="46093" name="AutoShape 22"/>
          <p:cNvSpPr>
            <a:spLocks noChangeArrowheads="1"/>
          </p:cNvSpPr>
          <p:nvPr/>
        </p:nvSpPr>
        <p:spPr bwMode="auto">
          <a:xfrm>
            <a:off x="4067175" y="4941888"/>
            <a:ext cx="360363" cy="215900"/>
          </a:xfrm>
          <a:prstGeom prst="rightArrow">
            <a:avLst>
              <a:gd name="adj1" fmla="val 50000"/>
              <a:gd name="adj2" fmla="val 41728"/>
            </a:avLst>
          </a:prstGeom>
          <a:solidFill>
            <a:schemeClr val="accent1"/>
          </a:solidFill>
          <a:ln w="9525">
            <a:solidFill>
              <a:schemeClr val="tx1"/>
            </a:solidFill>
            <a:miter lim="800000"/>
            <a:headEnd/>
            <a:tailEnd/>
          </a:ln>
        </p:spPr>
        <p:txBody>
          <a:bodyPr wrap="none" anchor="ctr"/>
          <a:lstStyle/>
          <a:p>
            <a:endParaRPr lang="el-GR"/>
          </a:p>
        </p:txBody>
      </p:sp>
      <p:pic>
        <p:nvPicPr>
          <p:cNvPr id="46094" name="Picture 23" descr="2390666040_2e6b0a9a78"/>
          <p:cNvPicPr>
            <a:picLocks noChangeAspect="1" noChangeArrowheads="1"/>
          </p:cNvPicPr>
          <p:nvPr/>
        </p:nvPicPr>
        <p:blipFill>
          <a:blip r:embed="rId7"/>
          <a:srcRect/>
          <a:stretch>
            <a:fillRect/>
          </a:stretch>
        </p:blipFill>
        <p:spPr bwMode="auto">
          <a:xfrm>
            <a:off x="5940425" y="5157788"/>
            <a:ext cx="468313" cy="350837"/>
          </a:xfrm>
          <a:prstGeom prst="rect">
            <a:avLst/>
          </a:prstGeom>
          <a:noFill/>
          <a:ln w="9525">
            <a:noFill/>
            <a:miter lim="800000"/>
            <a:headEnd/>
            <a:tailEnd/>
          </a:ln>
        </p:spPr>
      </p:pic>
      <p:sp>
        <p:nvSpPr>
          <p:cNvPr id="46095" name="AutoShape 24"/>
          <p:cNvSpPr>
            <a:spLocks noChangeArrowheads="1"/>
          </p:cNvSpPr>
          <p:nvPr/>
        </p:nvSpPr>
        <p:spPr bwMode="auto">
          <a:xfrm>
            <a:off x="5940425" y="4868863"/>
            <a:ext cx="360363" cy="215900"/>
          </a:xfrm>
          <a:prstGeom prst="rightArrow">
            <a:avLst>
              <a:gd name="adj1" fmla="val 50000"/>
              <a:gd name="adj2" fmla="val 41728"/>
            </a:avLst>
          </a:prstGeom>
          <a:solidFill>
            <a:schemeClr val="accent1"/>
          </a:solidFill>
          <a:ln w="9525">
            <a:solidFill>
              <a:schemeClr val="tx1"/>
            </a:solidFill>
            <a:miter lim="800000"/>
            <a:headEnd/>
            <a:tailEnd/>
          </a:ln>
        </p:spPr>
        <p:txBody>
          <a:bodyPr wrap="none" anchor="ctr"/>
          <a:lstStyle/>
          <a:p>
            <a:endParaRPr lang="el-GR"/>
          </a:p>
        </p:txBody>
      </p:sp>
      <p:sp>
        <p:nvSpPr>
          <p:cNvPr id="46096" name="AutoShape 26"/>
          <p:cNvSpPr>
            <a:spLocks noChangeArrowheads="1"/>
          </p:cNvSpPr>
          <p:nvPr/>
        </p:nvSpPr>
        <p:spPr bwMode="auto">
          <a:xfrm>
            <a:off x="7092950" y="4076700"/>
            <a:ext cx="287338" cy="431800"/>
          </a:xfrm>
          <a:prstGeom prst="upArrow">
            <a:avLst>
              <a:gd name="adj1" fmla="val 50000"/>
              <a:gd name="adj2" fmla="val 37569"/>
            </a:avLst>
          </a:prstGeom>
          <a:solidFill>
            <a:schemeClr val="accent1"/>
          </a:solidFill>
          <a:ln w="9525">
            <a:solidFill>
              <a:schemeClr val="tx1"/>
            </a:solidFill>
            <a:miter lim="800000"/>
            <a:headEnd/>
            <a:tailEnd/>
          </a:ln>
        </p:spPr>
        <p:txBody>
          <a:bodyPr wrap="none" anchor="ctr"/>
          <a:lstStyle/>
          <a:p>
            <a:endParaRPr lang="el-GR"/>
          </a:p>
        </p:txBody>
      </p:sp>
      <p:sp>
        <p:nvSpPr>
          <p:cNvPr id="46097" name="AutoShape 27"/>
          <p:cNvSpPr>
            <a:spLocks noChangeArrowheads="1"/>
          </p:cNvSpPr>
          <p:nvPr/>
        </p:nvSpPr>
        <p:spPr bwMode="auto">
          <a:xfrm>
            <a:off x="5795963" y="3213100"/>
            <a:ext cx="360362" cy="215900"/>
          </a:xfrm>
          <a:prstGeom prst="leftArrow">
            <a:avLst>
              <a:gd name="adj1" fmla="val 50000"/>
              <a:gd name="adj2" fmla="val 41728"/>
            </a:avLst>
          </a:prstGeom>
          <a:solidFill>
            <a:schemeClr val="accent1"/>
          </a:solidFill>
          <a:ln w="9525">
            <a:solidFill>
              <a:schemeClr val="tx1"/>
            </a:solidFill>
            <a:miter lim="800000"/>
            <a:headEnd/>
            <a:tailEnd/>
          </a:ln>
        </p:spPr>
        <p:txBody>
          <a:bodyPr wrap="none" anchor="ctr"/>
          <a:lstStyle/>
          <a:p>
            <a:endParaRPr lang="el-GR"/>
          </a:p>
        </p:txBody>
      </p:sp>
      <p:sp>
        <p:nvSpPr>
          <p:cNvPr id="46098" name="AutoShape 28"/>
          <p:cNvSpPr>
            <a:spLocks noChangeArrowheads="1"/>
          </p:cNvSpPr>
          <p:nvPr/>
        </p:nvSpPr>
        <p:spPr bwMode="auto">
          <a:xfrm>
            <a:off x="2339975" y="3213100"/>
            <a:ext cx="1439863" cy="215900"/>
          </a:xfrm>
          <a:prstGeom prst="leftArrow">
            <a:avLst>
              <a:gd name="adj1" fmla="val 50000"/>
              <a:gd name="adj2" fmla="val 166728"/>
            </a:avLst>
          </a:prstGeom>
          <a:solidFill>
            <a:schemeClr val="accent1"/>
          </a:solidFill>
          <a:ln w="9525">
            <a:solidFill>
              <a:schemeClr val="tx1"/>
            </a:solidFill>
            <a:miter lim="800000"/>
            <a:headEnd/>
            <a:tailEnd/>
          </a:ln>
        </p:spPr>
        <p:txBody>
          <a:bodyPr wrap="none" anchor="ctr"/>
          <a:lstStyle/>
          <a:p>
            <a:endParaRPr lang="el-GR"/>
          </a:p>
        </p:txBody>
      </p:sp>
      <p:sp>
        <p:nvSpPr>
          <p:cNvPr id="46099" name="AutoShape 34"/>
          <p:cNvSpPr>
            <a:spLocks noChangeArrowheads="1"/>
          </p:cNvSpPr>
          <p:nvPr/>
        </p:nvSpPr>
        <p:spPr bwMode="auto">
          <a:xfrm rot="2331203">
            <a:off x="1962150" y="3854450"/>
            <a:ext cx="527050" cy="136525"/>
          </a:xfrm>
          <a:prstGeom prst="leftArrow">
            <a:avLst>
              <a:gd name="adj1" fmla="val 50000"/>
              <a:gd name="adj2" fmla="val 96512"/>
            </a:avLst>
          </a:prstGeom>
          <a:solidFill>
            <a:schemeClr val="accent1"/>
          </a:solidFill>
          <a:ln w="9525">
            <a:solidFill>
              <a:schemeClr val="tx1"/>
            </a:solidFill>
            <a:prstDash val="dash"/>
            <a:miter lim="800000"/>
            <a:headEnd/>
            <a:tailEnd/>
          </a:ln>
        </p:spPr>
        <p:txBody>
          <a:bodyPr wrap="none" anchor="ctr"/>
          <a:lstStyle/>
          <a:p>
            <a:endParaRPr lang="el-GR"/>
          </a:p>
        </p:txBody>
      </p:sp>
      <p:sp>
        <p:nvSpPr>
          <p:cNvPr id="46100" name="AutoShape 35"/>
          <p:cNvSpPr>
            <a:spLocks noChangeArrowheads="1"/>
          </p:cNvSpPr>
          <p:nvPr/>
        </p:nvSpPr>
        <p:spPr bwMode="auto">
          <a:xfrm rot="-2348640">
            <a:off x="3865563" y="3829050"/>
            <a:ext cx="433387" cy="144463"/>
          </a:xfrm>
          <a:prstGeom prst="leftArrow">
            <a:avLst>
              <a:gd name="adj1" fmla="val 50000"/>
              <a:gd name="adj2" fmla="val 75000"/>
            </a:avLst>
          </a:prstGeom>
          <a:solidFill>
            <a:schemeClr val="accent1"/>
          </a:solidFill>
          <a:ln w="9525">
            <a:solidFill>
              <a:schemeClr val="tx1"/>
            </a:solidFill>
            <a:prstDash val="dash"/>
            <a:miter lim="800000"/>
            <a:headEnd/>
            <a:tailEnd/>
          </a:ln>
        </p:spPr>
        <p:txBody>
          <a:bodyPr wrap="none" anchor="ctr"/>
          <a:lstStyle/>
          <a:p>
            <a:endParaRPr lang="el-GR"/>
          </a:p>
        </p:txBody>
      </p:sp>
      <p:sp>
        <p:nvSpPr>
          <p:cNvPr id="46101" name="Text Box 36"/>
          <p:cNvSpPr txBox="1">
            <a:spLocks noChangeArrowheads="1"/>
          </p:cNvSpPr>
          <p:nvPr/>
        </p:nvSpPr>
        <p:spPr bwMode="auto">
          <a:xfrm>
            <a:off x="5287963" y="3713163"/>
            <a:ext cx="885825" cy="276225"/>
          </a:xfrm>
          <a:prstGeom prst="rect">
            <a:avLst/>
          </a:prstGeom>
          <a:noFill/>
          <a:ln w="9525">
            <a:noFill/>
            <a:miter lim="800000"/>
            <a:headEnd/>
            <a:tailEnd/>
          </a:ln>
        </p:spPr>
        <p:txBody>
          <a:bodyPr wrap="none">
            <a:spAutoFit/>
          </a:bodyPr>
          <a:lstStyle/>
          <a:p>
            <a:r>
              <a:rPr lang="en-US" sz="1200" b="1"/>
              <a:t>Guidance</a:t>
            </a:r>
            <a:endParaRPr lang="el-GR" sz="1200" b="1"/>
          </a:p>
        </p:txBody>
      </p:sp>
      <p:sp>
        <p:nvSpPr>
          <p:cNvPr id="46102" name="AutoShape 39"/>
          <p:cNvSpPr>
            <a:spLocks noChangeArrowheads="1"/>
          </p:cNvSpPr>
          <p:nvPr/>
        </p:nvSpPr>
        <p:spPr bwMode="auto">
          <a:xfrm>
            <a:off x="1187450" y="1125538"/>
            <a:ext cx="720725" cy="1584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l-GR"/>
          </a:p>
        </p:txBody>
      </p:sp>
      <p:sp>
        <p:nvSpPr>
          <p:cNvPr id="46103" name="Text Box 5"/>
          <p:cNvSpPr txBox="1">
            <a:spLocks noChangeArrowheads="1"/>
          </p:cNvSpPr>
          <p:nvPr/>
        </p:nvSpPr>
        <p:spPr bwMode="auto">
          <a:xfrm>
            <a:off x="6227763" y="981075"/>
            <a:ext cx="2525712" cy="954088"/>
          </a:xfrm>
          <a:prstGeom prst="rect">
            <a:avLst/>
          </a:prstGeom>
          <a:noFill/>
          <a:ln w="9525">
            <a:noFill/>
            <a:miter lim="800000"/>
            <a:headEnd/>
            <a:tailEnd/>
          </a:ln>
        </p:spPr>
        <p:txBody>
          <a:bodyPr>
            <a:spAutoFit/>
          </a:bodyPr>
          <a:lstStyle/>
          <a:p>
            <a:pPr algn="ctr"/>
            <a:r>
              <a:rPr lang="en-US" sz="2800" b="1">
                <a:solidFill>
                  <a:schemeClr val="accent2"/>
                </a:solidFill>
                <a:latin typeface="Calibri" pitchFamily="34" charset="0"/>
              </a:rPr>
              <a:t>European tools and principles</a:t>
            </a:r>
            <a:endParaRPr lang="el-GR" b="1">
              <a:solidFill>
                <a:schemeClr val="accent2"/>
              </a:solidFill>
              <a:latin typeface="Calibri" pitchFamily="34" charset="0"/>
            </a:endParaRPr>
          </a:p>
        </p:txBody>
      </p:sp>
      <p:sp>
        <p:nvSpPr>
          <p:cNvPr id="46104" name="Θέση αριθμού διαφάνειας 4"/>
          <p:cNvSpPr txBox="1">
            <a:spLocks noGrp="1"/>
          </p:cNvSpPr>
          <p:nvPr/>
        </p:nvSpPr>
        <p:spPr bwMode="auto">
          <a:xfrm>
            <a:off x="6516688" y="6092825"/>
            <a:ext cx="2133600" cy="476250"/>
          </a:xfrm>
          <a:prstGeom prst="rect">
            <a:avLst/>
          </a:prstGeom>
          <a:noFill/>
          <a:ln w="9525">
            <a:noFill/>
            <a:miter lim="800000"/>
            <a:headEnd/>
            <a:tailEnd/>
          </a:ln>
        </p:spPr>
        <p:txBody>
          <a:bodyPr/>
          <a:lstStyle/>
          <a:p>
            <a:pPr algn="r"/>
            <a:fld id="{EAB2E7DF-E3A6-4A1E-8093-B4C130AB4A77}" type="slidenum">
              <a:rPr lang="en-GB" sz="1400">
                <a:solidFill>
                  <a:schemeClr val="bg1"/>
                </a:solidFill>
              </a:rPr>
              <a:pPr algn="r"/>
              <a:t>31</a:t>
            </a:fld>
            <a:endParaRPr lang="en-GB" sz="1400">
              <a:solidFill>
                <a:schemeClr val="bg1"/>
              </a:solidFill>
            </a:endParaRPr>
          </a:p>
        </p:txBody>
      </p:sp>
      <p:pic>
        <p:nvPicPr>
          <p:cNvPr id="46105" name="Picture 43"/>
          <p:cNvPicPr>
            <a:picLocks noChangeAspect="1" noChangeArrowheads="1"/>
          </p:cNvPicPr>
          <p:nvPr/>
        </p:nvPicPr>
        <p:blipFill>
          <a:blip r:embed="rId8"/>
          <a:srcRect/>
          <a:stretch>
            <a:fillRect/>
          </a:stretch>
        </p:blipFill>
        <p:spPr bwMode="auto">
          <a:xfrm>
            <a:off x="4284663" y="4076700"/>
            <a:ext cx="889000" cy="431800"/>
          </a:xfrm>
          <a:prstGeom prst="rect">
            <a:avLst/>
          </a:prstGeom>
          <a:noFill/>
          <a:ln w="9525">
            <a:noFill/>
            <a:miter lim="800000"/>
            <a:headEnd/>
            <a:tailEnd/>
          </a:ln>
        </p:spPr>
      </p:pic>
      <p:pic>
        <p:nvPicPr>
          <p:cNvPr id="46106" name="Picture 44"/>
          <p:cNvPicPr>
            <a:picLocks noChangeAspect="1" noChangeArrowheads="1"/>
          </p:cNvPicPr>
          <p:nvPr/>
        </p:nvPicPr>
        <p:blipFill>
          <a:blip r:embed="rId8"/>
          <a:srcRect/>
          <a:stretch>
            <a:fillRect/>
          </a:stretch>
        </p:blipFill>
        <p:spPr bwMode="auto">
          <a:xfrm>
            <a:off x="971550" y="4005263"/>
            <a:ext cx="889000" cy="431800"/>
          </a:xfrm>
          <a:prstGeom prst="rect">
            <a:avLst/>
          </a:prstGeom>
          <a:noFill/>
          <a:ln w="9525">
            <a:noFill/>
            <a:miter lim="800000"/>
            <a:headEnd/>
            <a:tailEnd/>
          </a:ln>
        </p:spPr>
      </p:pic>
      <p:pic>
        <p:nvPicPr>
          <p:cNvPr id="46107" name="Picture 45"/>
          <p:cNvPicPr>
            <a:picLocks noChangeAspect="1" noChangeArrowheads="1"/>
          </p:cNvPicPr>
          <p:nvPr/>
        </p:nvPicPr>
        <p:blipFill>
          <a:blip r:embed="rId8"/>
          <a:srcRect/>
          <a:stretch>
            <a:fillRect/>
          </a:stretch>
        </p:blipFill>
        <p:spPr bwMode="auto">
          <a:xfrm>
            <a:off x="7596188" y="4076700"/>
            <a:ext cx="889000" cy="431800"/>
          </a:xfrm>
          <a:prstGeom prst="rect">
            <a:avLst/>
          </a:prstGeom>
          <a:noFill/>
          <a:ln w="9525">
            <a:noFill/>
            <a:miter lim="800000"/>
            <a:headEnd/>
            <a:tailEnd/>
          </a:ln>
        </p:spPr>
      </p:pic>
      <p:pic>
        <p:nvPicPr>
          <p:cNvPr id="46108" name="Picture 46"/>
          <p:cNvPicPr>
            <a:picLocks noChangeAspect="1" noChangeArrowheads="1"/>
          </p:cNvPicPr>
          <p:nvPr/>
        </p:nvPicPr>
        <p:blipFill>
          <a:blip r:embed="rId4"/>
          <a:srcRect/>
          <a:stretch>
            <a:fillRect/>
          </a:stretch>
        </p:blipFill>
        <p:spPr bwMode="auto">
          <a:xfrm>
            <a:off x="7812088" y="4724400"/>
            <a:ext cx="609600" cy="649288"/>
          </a:xfrm>
          <a:prstGeom prst="rect">
            <a:avLst/>
          </a:prstGeom>
          <a:noFill/>
          <a:ln w="9525">
            <a:noFill/>
            <a:miter lim="800000"/>
            <a:headEnd/>
            <a:tailEnd/>
          </a:ln>
        </p:spPr>
      </p:pic>
      <p:sp>
        <p:nvSpPr>
          <p:cNvPr id="46109"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13"/>
          </p:nvPr>
        </p:nvSpPr>
        <p:spPr>
          <a:noFill/>
        </p:spPr>
        <p:txBody>
          <a:bodyPr/>
          <a:lstStyle/>
          <a:p>
            <a:fld id="{9EFF0F49-4C53-47D5-B7EC-BE28552C5B5F}" type="slidenum">
              <a:rPr lang="en-GB" smtClean="0">
                <a:ea typeface="ＭＳ Ｐゴシック"/>
                <a:cs typeface="ＭＳ Ｐゴシック"/>
              </a:rPr>
              <a:pPr/>
              <a:t>32</a:t>
            </a:fld>
            <a:endParaRPr lang="en-GB" smtClean="0">
              <a:ea typeface="ＭＳ Ｐゴシック"/>
              <a:cs typeface="ＭＳ Ｐゴシック"/>
            </a:endParaRPr>
          </a:p>
        </p:txBody>
      </p:sp>
      <p:sp>
        <p:nvSpPr>
          <p:cNvPr id="84997" name="Rectangle 5"/>
          <p:cNvSpPr>
            <a:spLocks noChangeArrowheads="1"/>
          </p:cNvSpPr>
          <p:nvPr/>
        </p:nvSpPr>
        <p:spPr bwMode="auto">
          <a:xfrm>
            <a:off x="285750" y="0"/>
            <a:ext cx="8640763" cy="944563"/>
          </a:xfrm>
          <a:prstGeom prst="rect">
            <a:avLst/>
          </a:prstGeom>
          <a:noFill/>
          <a:ln w="9525">
            <a:noFill/>
            <a:miter lim="800000"/>
            <a:headEnd/>
            <a:tailEnd/>
          </a:ln>
        </p:spPr>
        <p:txBody>
          <a:bodyPr>
            <a:spAutoFit/>
          </a:bodyPr>
          <a:lstStyle/>
          <a:p>
            <a:pPr algn="ctr" eaLnBrk="0" hangingPunct="0"/>
            <a:r>
              <a:rPr lang="en-US" sz="3200">
                <a:solidFill>
                  <a:schemeClr val="bg1"/>
                </a:solidFill>
                <a:latin typeface="Calibri" pitchFamily="34" charset="0"/>
              </a:rPr>
              <a:t>Cedefop</a:t>
            </a:r>
            <a:br>
              <a:rPr lang="en-US" sz="3200">
                <a:solidFill>
                  <a:schemeClr val="bg1"/>
                </a:solidFill>
                <a:latin typeface="Calibri" pitchFamily="34" charset="0"/>
              </a:rPr>
            </a:br>
            <a:endParaRPr lang="en-US" sz="2400">
              <a:solidFill>
                <a:schemeClr val="bg1"/>
              </a:solidFill>
              <a:latin typeface="Calibri" pitchFamily="34" charset="0"/>
            </a:endParaRPr>
          </a:p>
        </p:txBody>
      </p:sp>
      <p:sp>
        <p:nvSpPr>
          <p:cNvPr id="66565" name="Text Box 5"/>
          <p:cNvSpPr txBox="1">
            <a:spLocks noChangeArrowheads="1"/>
          </p:cNvSpPr>
          <p:nvPr/>
        </p:nvSpPr>
        <p:spPr bwMode="auto">
          <a:xfrm>
            <a:off x="4211638" y="3213100"/>
            <a:ext cx="2503487" cy="366713"/>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www.cedefop.europa.eu</a:t>
            </a:r>
            <a:endParaRPr lang="el-GR">
              <a:solidFill>
                <a:schemeClr val="bg1"/>
              </a:solidFill>
              <a:latin typeface="Calibri" pitchFamily="34" charset="0"/>
            </a:endParaRPr>
          </a:p>
        </p:txBody>
      </p:sp>
      <p:sp>
        <p:nvSpPr>
          <p:cNvPr id="66567" name="Text Box 9"/>
          <p:cNvSpPr txBox="1">
            <a:spLocks noChangeArrowheads="1"/>
          </p:cNvSpPr>
          <p:nvPr/>
        </p:nvSpPr>
        <p:spPr bwMode="auto">
          <a:xfrm>
            <a:off x="1331913" y="61785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pic>
        <p:nvPicPr>
          <p:cNvPr id="66568" name="Picture 4" descr="DSC01252.JPG"/>
          <p:cNvPicPr>
            <a:picLocks noChangeAspect="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2" name="Rectangle 5"/>
          <p:cNvSpPr>
            <a:spLocks noChangeArrowheads="1"/>
          </p:cNvSpPr>
          <p:nvPr/>
        </p:nvSpPr>
        <p:spPr bwMode="auto">
          <a:xfrm>
            <a:off x="323850" y="765175"/>
            <a:ext cx="8640763" cy="1431925"/>
          </a:xfrm>
          <a:prstGeom prst="rect">
            <a:avLst/>
          </a:prstGeom>
          <a:noFill/>
          <a:ln w="9525">
            <a:noFill/>
            <a:miter lim="800000"/>
            <a:headEnd/>
            <a:tailEnd/>
          </a:ln>
        </p:spPr>
        <p:txBody>
          <a:bodyPr>
            <a:spAutoFit/>
          </a:bodyPr>
          <a:lstStyle/>
          <a:p>
            <a:pPr algn="ctr" eaLnBrk="0" hangingPunct="0"/>
            <a:r>
              <a:rPr lang="en-US" sz="3200" b="1">
                <a:solidFill>
                  <a:schemeClr val="bg1"/>
                </a:solidFill>
                <a:effectLst>
                  <a:outerShdw blurRad="38100" dist="38100" dir="2700000" algn="tl">
                    <a:srgbClr val="C0C0C0"/>
                  </a:outerShdw>
                </a:effectLst>
                <a:latin typeface="Calibri" pitchFamily="34" charset="0"/>
              </a:rPr>
              <a:t>Cedefop</a:t>
            </a:r>
            <a:r>
              <a:rPr lang="en-US" sz="3200" b="1">
                <a:solidFill>
                  <a:schemeClr val="bg1"/>
                </a:solidFill>
              </a:rPr>
              <a:t/>
            </a:r>
            <a:br>
              <a:rPr lang="en-US" sz="3200" b="1">
                <a:solidFill>
                  <a:schemeClr val="bg1"/>
                </a:solidFill>
              </a:rPr>
            </a:br>
            <a:r>
              <a:rPr lang="en-US" sz="3200" b="1">
                <a:solidFill>
                  <a:schemeClr val="bg1"/>
                </a:solidFill>
              </a:rPr>
              <a:t/>
            </a:r>
            <a:br>
              <a:rPr lang="en-US" sz="3200" b="1">
                <a:solidFill>
                  <a:schemeClr val="bg1"/>
                </a:solidFill>
              </a:rPr>
            </a:br>
            <a:r>
              <a:rPr lang="en-US" sz="2400" b="1">
                <a:solidFill>
                  <a:schemeClr val="bg1"/>
                </a:solidFill>
                <a:effectLst>
                  <a:outerShdw blurRad="38100" dist="38100" dir="2700000" algn="tl">
                    <a:srgbClr val="C0C0C0"/>
                  </a:outerShdw>
                </a:effectLst>
              </a:rPr>
              <a:t>Thanks for your attention</a:t>
            </a:r>
          </a:p>
        </p:txBody>
      </p:sp>
    </p:spTree>
    <p:extLst>
      <p:ext uri="{BB962C8B-B14F-4D97-AF65-F5344CB8AC3E}">
        <p14:creationId xmlns:p14="http://schemas.microsoft.com/office/powerpoint/2010/main" val="797864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checkerboard(across)">
                                      <p:cBhvr>
                                        <p:cTn id="7" dur="500"/>
                                        <p:tgtEl>
                                          <p:spTgt spid="8499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3"/>
          </p:nvPr>
        </p:nvSpPr>
        <p:spPr/>
        <p:txBody>
          <a:bodyPr/>
          <a:lstStyle/>
          <a:p>
            <a:fld id="{5FCA9434-D6D2-2540-A17C-2ABF65EF0ACA}" type="slidenum">
              <a:rPr lang="en-GB"/>
              <a:pPr/>
              <a:t>4</a:t>
            </a:fld>
            <a:endParaRPr lang="en-GB"/>
          </a:p>
        </p:txBody>
      </p:sp>
      <p:sp>
        <p:nvSpPr>
          <p:cNvPr id="1027" name="Rectangle 11"/>
          <p:cNvSpPr txBox="1">
            <a:spLocks noGrp="1" noChangeArrowheads="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E76C0F4-8D5F-2D4E-964E-6C6FF078E741}" type="slidenum">
              <a:rPr lang="en-GB" sz="1400">
                <a:solidFill>
                  <a:schemeClr val="bg1"/>
                </a:solidFill>
              </a:rPr>
              <a:pPr algn="r" eaLnBrk="1" hangingPunct="1"/>
              <a:t>4</a:t>
            </a:fld>
            <a:endParaRPr lang="en-GB" sz="1400">
              <a:solidFill>
                <a:schemeClr val="bg1"/>
              </a:solidFill>
            </a:endParaRPr>
          </a:p>
        </p:txBody>
      </p:sp>
      <p:sp>
        <p:nvSpPr>
          <p:cNvPr id="1028" name="Rectangle 2"/>
          <p:cNvSpPr>
            <a:spLocks noGrp="1" noChangeArrowheads="1"/>
          </p:cNvSpPr>
          <p:nvPr>
            <p:ph type="title" idx="4294967295"/>
          </p:nvPr>
        </p:nvSpPr>
        <p:spPr>
          <a:xfrm>
            <a:off x="0" y="836712"/>
            <a:ext cx="9036496" cy="1143000"/>
          </a:xfrm>
        </p:spPr>
        <p:txBody>
          <a:bodyPr/>
          <a:lstStyle/>
          <a:p>
            <a:r>
              <a:rPr lang="en-US" sz="3600" b="1" dirty="0" smtClean="0">
                <a:solidFill>
                  <a:schemeClr val="accent2"/>
                </a:solidFill>
                <a:latin typeface="Calibri" charset="0"/>
                <a:ea typeface="ＭＳ Ｐゴシック" charset="0"/>
                <a:cs typeface="ＭＳ Ｐゴシック" charset="0"/>
              </a:rPr>
              <a:t>Past </a:t>
            </a:r>
            <a:r>
              <a:rPr lang="en-US" sz="3600" b="1" dirty="0">
                <a:solidFill>
                  <a:schemeClr val="accent2"/>
                </a:solidFill>
                <a:latin typeface="Calibri" charset="0"/>
                <a:ea typeface="ＭＳ Ｐゴシック" charset="0"/>
                <a:cs typeface="ＭＳ Ｐゴシック" charset="0"/>
              </a:rPr>
              <a:t>and future employment </a:t>
            </a:r>
            <a:r>
              <a:rPr lang="en-US" sz="3600" b="1" dirty="0" smtClean="0">
                <a:solidFill>
                  <a:schemeClr val="accent2"/>
                </a:solidFill>
                <a:latin typeface="Calibri" charset="0"/>
                <a:ea typeface="ＭＳ Ｐゴシック" charset="0"/>
                <a:cs typeface="ＭＳ Ｐゴシック" charset="0"/>
              </a:rPr>
              <a:t>prospects</a:t>
            </a:r>
            <a:endParaRPr lang="en-US" sz="3600" b="1" dirty="0">
              <a:solidFill>
                <a:schemeClr val="accent2"/>
              </a:solidFill>
              <a:latin typeface="Calibri" charset="0"/>
              <a:ea typeface="ＭＳ Ｐゴシック" charset="0"/>
              <a:cs typeface="ＭＳ Ｐゴシック" charset="0"/>
            </a:endParaRPr>
          </a:p>
        </p:txBody>
      </p:sp>
      <p:sp>
        <p:nvSpPr>
          <p:cNvPr id="1029" name="Text Box 5"/>
          <p:cNvSpPr txBox="1">
            <a:spLocks noChangeArrowheads="1"/>
          </p:cNvSpPr>
          <p:nvPr/>
        </p:nvSpPr>
        <p:spPr bwMode="auto">
          <a:xfrm>
            <a:off x="5076057" y="5673725"/>
            <a:ext cx="2824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900" dirty="0" err="1">
                <a:solidFill>
                  <a:srgbClr val="336699"/>
                </a:solidFill>
              </a:rPr>
              <a:t>Labour</a:t>
            </a:r>
            <a:r>
              <a:rPr lang="en-US" sz="900" dirty="0">
                <a:solidFill>
                  <a:srgbClr val="336699"/>
                </a:solidFill>
              </a:rPr>
              <a:t> force by qualification </a:t>
            </a:r>
            <a:r>
              <a:rPr lang="en-US" sz="900" dirty="0" smtClean="0">
                <a:solidFill>
                  <a:srgbClr val="336699"/>
                </a:solidFill>
              </a:rPr>
              <a:t>2000-20 (millions) </a:t>
            </a:r>
            <a:r>
              <a:rPr lang="en-GB" sz="900" dirty="0" smtClean="0">
                <a:solidFill>
                  <a:srgbClr val="336699"/>
                </a:solidFill>
              </a:rPr>
              <a:t>Source</a:t>
            </a:r>
            <a:r>
              <a:rPr lang="en-GB" sz="900" dirty="0">
                <a:solidFill>
                  <a:srgbClr val="336699"/>
                </a:solidFill>
              </a:rPr>
              <a:t>: </a:t>
            </a:r>
            <a:r>
              <a:rPr lang="en-GB" sz="900" dirty="0" err="1">
                <a:solidFill>
                  <a:srgbClr val="336699"/>
                </a:solidFill>
              </a:rPr>
              <a:t>Cedefop</a:t>
            </a:r>
            <a:r>
              <a:rPr lang="en-GB" sz="900" dirty="0">
                <a:solidFill>
                  <a:srgbClr val="336699"/>
                </a:solidFill>
              </a:rPr>
              <a:t>, </a:t>
            </a:r>
            <a:r>
              <a:rPr lang="en-GB" sz="900" dirty="0" smtClean="0">
                <a:solidFill>
                  <a:srgbClr val="336699"/>
                </a:solidFill>
              </a:rPr>
              <a:t>2012</a:t>
            </a:r>
            <a:endParaRPr lang="en-GB" sz="900" b="1" dirty="0">
              <a:solidFill>
                <a:srgbClr val="336699"/>
              </a:solidFill>
            </a:endParaRPr>
          </a:p>
        </p:txBody>
      </p:sp>
      <p:sp>
        <p:nvSpPr>
          <p:cNvPr id="1030" name="Text Box 9"/>
          <p:cNvSpPr txBox="1">
            <a:spLocks noChangeArrowheads="1"/>
          </p:cNvSpPr>
          <p:nvPr/>
        </p:nvSpPr>
        <p:spPr bwMode="auto">
          <a:xfrm>
            <a:off x="1547813" y="6165850"/>
            <a:ext cx="205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sz="1200" b="1">
                <a:solidFill>
                  <a:schemeClr val="bg1"/>
                </a:solidFill>
                <a:latin typeface="Calibri" charset="0"/>
              </a:rPr>
              <a:t>Loukas Zahilas</a:t>
            </a:r>
          </a:p>
        </p:txBody>
      </p:sp>
      <p:sp>
        <p:nvSpPr>
          <p:cNvPr id="1031" name="Text Box 7"/>
          <p:cNvSpPr txBox="1">
            <a:spLocks noChangeArrowheads="1"/>
          </p:cNvSpPr>
          <p:nvPr/>
        </p:nvSpPr>
        <p:spPr bwMode="auto">
          <a:xfrm>
            <a:off x="79375" y="2060848"/>
            <a:ext cx="384455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000" dirty="0" smtClean="0">
                <a:latin typeface="Calibri" pitchFamily="34" charset="0"/>
                <a:ea typeface="ＭＳ Ｐゴシック"/>
                <a:cs typeface="ＭＳ Ｐゴシック"/>
              </a:rPr>
              <a:t>Between </a:t>
            </a:r>
            <a:r>
              <a:rPr lang="en-US" sz="2000" dirty="0">
                <a:latin typeface="Calibri" pitchFamily="34" charset="0"/>
                <a:ea typeface="ＭＳ Ｐゴシック"/>
                <a:cs typeface="ＭＳ Ｐゴシック"/>
              </a:rPr>
              <a:t>2008 and 2010 Europe </a:t>
            </a:r>
            <a:r>
              <a:rPr lang="en-US" sz="2000" b="1" dirty="0">
                <a:latin typeface="Calibri" pitchFamily="34" charset="0"/>
                <a:ea typeface="ＭＳ Ｐゴシック"/>
                <a:cs typeface="ＭＳ Ｐゴシック"/>
              </a:rPr>
              <a:t>lost</a:t>
            </a:r>
            <a:r>
              <a:rPr lang="en-US" sz="2000" dirty="0">
                <a:latin typeface="Calibri" pitchFamily="34" charset="0"/>
                <a:ea typeface="ＭＳ Ｐゴシック"/>
                <a:cs typeface="ＭＳ Ｐゴシック"/>
              </a:rPr>
              <a:t> around </a:t>
            </a:r>
            <a:r>
              <a:rPr lang="en-US" sz="2000" b="1" dirty="0" smtClean="0">
                <a:latin typeface="Calibri" pitchFamily="34" charset="0"/>
                <a:ea typeface="ＭＳ Ｐゴシック"/>
                <a:cs typeface="ＭＳ Ｐゴシック"/>
              </a:rPr>
              <a:t>5.5 million </a:t>
            </a:r>
            <a:r>
              <a:rPr lang="en-US" sz="2000" b="1" dirty="0">
                <a:latin typeface="Calibri" pitchFamily="34" charset="0"/>
                <a:ea typeface="ＭＳ Ｐゴシック"/>
                <a:cs typeface="ＭＳ Ｐゴシック"/>
              </a:rPr>
              <a:t>jobs </a:t>
            </a:r>
            <a:r>
              <a:rPr lang="en-US" sz="2000" dirty="0">
                <a:latin typeface="Calibri" pitchFamily="34" charset="0"/>
                <a:ea typeface="ＭＳ Ｐゴシック"/>
                <a:cs typeface="ＭＳ Ｐゴシック"/>
              </a:rPr>
              <a:t>due to the economic </a:t>
            </a:r>
            <a:r>
              <a:rPr lang="en-US" sz="2000" dirty="0" smtClean="0">
                <a:latin typeface="Calibri" pitchFamily="34" charset="0"/>
                <a:ea typeface="ＭＳ Ｐゴシック"/>
                <a:cs typeface="ＭＳ Ｐゴシック"/>
              </a:rPr>
              <a:t>slowdown. </a:t>
            </a:r>
          </a:p>
          <a:p>
            <a:r>
              <a:rPr lang="en-US" sz="2000" dirty="0" err="1" smtClean="0">
                <a:latin typeface="Calibri" pitchFamily="34" charset="0"/>
                <a:ea typeface="ＭＳ Ｐゴシック"/>
                <a:cs typeface="ＭＳ Ｐゴシック"/>
              </a:rPr>
              <a:t>Cedefop’s</a:t>
            </a:r>
            <a:r>
              <a:rPr lang="en-US" sz="2000" dirty="0" smtClean="0">
                <a:latin typeface="Calibri" pitchFamily="34" charset="0"/>
                <a:ea typeface="ＭＳ Ｐゴシック"/>
                <a:cs typeface="ＭＳ Ｐゴシック"/>
              </a:rPr>
              <a:t> latest 2010-20 </a:t>
            </a:r>
            <a:r>
              <a:rPr lang="en-US" sz="2000" dirty="0">
                <a:latin typeface="Calibri" pitchFamily="34" charset="0"/>
                <a:ea typeface="ＭＳ Ｐゴシック"/>
                <a:cs typeface="ＭＳ Ｐゴシック"/>
              </a:rPr>
              <a:t>forecast assumes that problems in the</a:t>
            </a:r>
          </a:p>
          <a:p>
            <a:r>
              <a:rPr lang="en-US" sz="2000" dirty="0">
                <a:latin typeface="Calibri" pitchFamily="34" charset="0"/>
                <a:ea typeface="ＭＳ Ｐゴシック"/>
                <a:cs typeface="ＭＳ Ｐゴシック"/>
              </a:rPr>
              <a:t>Eurozone will </a:t>
            </a:r>
            <a:r>
              <a:rPr lang="en-US" sz="2000" b="1" dirty="0">
                <a:latin typeface="Calibri" pitchFamily="34" charset="0"/>
                <a:ea typeface="ＭＳ Ｐゴシック"/>
                <a:cs typeface="ＭＳ Ｐゴシック"/>
              </a:rPr>
              <a:t>not lead to another crisis </a:t>
            </a:r>
            <a:r>
              <a:rPr lang="en-US" sz="2000" dirty="0">
                <a:latin typeface="Calibri" pitchFamily="34" charset="0"/>
                <a:ea typeface="ＭＳ Ｐゴシック"/>
                <a:cs typeface="ＭＳ Ｐゴシック"/>
              </a:rPr>
              <a:t>and that </a:t>
            </a:r>
            <a:r>
              <a:rPr lang="en-US" sz="2000" dirty="0" smtClean="0">
                <a:latin typeface="Calibri" pitchFamily="34" charset="0"/>
                <a:ea typeface="ＭＳ Ｐゴシック"/>
                <a:cs typeface="ＭＳ Ｐゴシック"/>
              </a:rPr>
              <a:t>a </a:t>
            </a:r>
            <a:r>
              <a:rPr lang="en-US" sz="2000" b="1" dirty="0" smtClean="0">
                <a:latin typeface="Calibri" pitchFamily="34" charset="0"/>
                <a:ea typeface="ＭＳ Ｐゴシック"/>
                <a:cs typeface="ＭＳ Ｐゴシック"/>
              </a:rPr>
              <a:t>modest </a:t>
            </a:r>
            <a:r>
              <a:rPr lang="en-US" sz="2000" b="1" dirty="0">
                <a:latin typeface="Calibri" pitchFamily="34" charset="0"/>
                <a:ea typeface="ＭＳ Ｐゴシック"/>
                <a:cs typeface="ＭＳ Ｐゴシック"/>
              </a:rPr>
              <a:t>recovery </a:t>
            </a:r>
            <a:r>
              <a:rPr lang="en-US" sz="2000" dirty="0">
                <a:latin typeface="Calibri" pitchFamily="34" charset="0"/>
                <a:ea typeface="ＭＳ Ｐゴシック"/>
                <a:cs typeface="ＭＳ Ｐゴシック"/>
              </a:rPr>
              <a:t>will bring job growth in all </a:t>
            </a:r>
            <a:r>
              <a:rPr lang="en-US" sz="2000" dirty="0" smtClean="0">
                <a:latin typeface="Calibri" pitchFamily="34" charset="0"/>
                <a:ea typeface="ＭＳ Ｐゴシック"/>
                <a:cs typeface="ＭＳ Ｐゴシック"/>
              </a:rPr>
              <a:t>MS. </a:t>
            </a:r>
          </a:p>
          <a:p>
            <a:r>
              <a:rPr lang="en-US" sz="2000" dirty="0" smtClean="0">
                <a:latin typeface="Calibri" pitchFamily="34" charset="0"/>
                <a:ea typeface="ＭＳ Ｐゴシック"/>
                <a:cs typeface="ＭＳ Ｐゴシック"/>
              </a:rPr>
              <a:t>The </a:t>
            </a:r>
            <a:r>
              <a:rPr lang="en-US" sz="2000" dirty="0">
                <a:latin typeface="Calibri" pitchFamily="34" charset="0"/>
                <a:ea typeface="ＭＳ Ｐゴシック"/>
                <a:cs typeface="ＭＳ Ｐゴシック"/>
              </a:rPr>
              <a:t>forecast is that there</a:t>
            </a:r>
          </a:p>
          <a:p>
            <a:r>
              <a:rPr lang="en-US" sz="2000" dirty="0">
                <a:latin typeface="Calibri" pitchFamily="34" charset="0"/>
                <a:ea typeface="ＭＳ Ｐゴシック"/>
                <a:cs typeface="ＭＳ Ｐゴシック"/>
              </a:rPr>
              <a:t>will be </a:t>
            </a:r>
            <a:r>
              <a:rPr lang="en-US" sz="2000">
                <a:latin typeface="Calibri" pitchFamily="34" charset="0"/>
                <a:ea typeface="ＭＳ Ｐゴシック"/>
                <a:cs typeface="ＭＳ Ｐゴシック"/>
              </a:rPr>
              <a:t>some </a:t>
            </a:r>
            <a:r>
              <a:rPr lang="en-US" sz="2000" smtClean="0">
                <a:latin typeface="Calibri" pitchFamily="34" charset="0"/>
                <a:ea typeface="ＭＳ Ｐゴシック"/>
                <a:cs typeface="ＭＳ Ｐゴシック"/>
              </a:rPr>
              <a:t>8 </a:t>
            </a:r>
            <a:r>
              <a:rPr lang="en-US" sz="2000" dirty="0" smtClean="0">
                <a:latin typeface="Calibri" pitchFamily="34" charset="0"/>
                <a:ea typeface="ＭＳ Ｐゴシック"/>
                <a:cs typeface="ＭＳ Ｐゴシック"/>
              </a:rPr>
              <a:t>million </a:t>
            </a:r>
            <a:r>
              <a:rPr lang="en-US" sz="2000" dirty="0">
                <a:latin typeface="Calibri" pitchFamily="34" charset="0"/>
                <a:ea typeface="ＭＳ Ｐゴシック"/>
                <a:cs typeface="ＭＳ Ｐゴシック"/>
              </a:rPr>
              <a:t>newly created </a:t>
            </a:r>
            <a:r>
              <a:rPr lang="en-US" sz="2000" dirty="0" smtClean="0">
                <a:latin typeface="Calibri" pitchFamily="34" charset="0"/>
                <a:ea typeface="ＭＳ Ｐゴシック"/>
                <a:cs typeface="ＭＳ Ｐゴシック"/>
              </a:rPr>
              <a:t>jobs</a:t>
            </a:r>
            <a:r>
              <a:rPr lang="en-US" sz="2000" dirty="0">
                <a:latin typeface="Calibri" pitchFamily="34" charset="0"/>
                <a:ea typeface="ＭＳ Ｐゴシック"/>
                <a:cs typeface="ＭＳ Ｐゴシック"/>
              </a:rPr>
              <a:t>.</a:t>
            </a:r>
            <a:endParaRPr lang="el-GR" sz="2000" dirty="0">
              <a:latin typeface="Calibri" pitchFamily="34" charset="0"/>
              <a:ea typeface="ＭＳ Ｐゴシック"/>
              <a:cs typeface="ＭＳ Ｐゴシック"/>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462" y="2492896"/>
            <a:ext cx="4961625" cy="284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42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3"/>
          </p:nvPr>
        </p:nvSpPr>
        <p:spPr/>
        <p:txBody>
          <a:bodyPr/>
          <a:lstStyle/>
          <a:p>
            <a:fld id="{5FCA9434-D6D2-2540-A17C-2ABF65EF0ACA}" type="slidenum">
              <a:rPr lang="en-GB"/>
              <a:pPr/>
              <a:t>5</a:t>
            </a:fld>
            <a:endParaRPr lang="en-GB"/>
          </a:p>
        </p:txBody>
      </p:sp>
      <p:sp>
        <p:nvSpPr>
          <p:cNvPr id="1027" name="Rectangle 11"/>
          <p:cNvSpPr txBox="1">
            <a:spLocks noGrp="1" noChangeArrowheads="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E76C0F4-8D5F-2D4E-964E-6C6FF078E741}" type="slidenum">
              <a:rPr lang="en-GB" sz="1400">
                <a:solidFill>
                  <a:schemeClr val="bg1"/>
                </a:solidFill>
              </a:rPr>
              <a:pPr algn="r" eaLnBrk="1" hangingPunct="1"/>
              <a:t>5</a:t>
            </a:fld>
            <a:endParaRPr lang="en-GB" sz="1400">
              <a:solidFill>
                <a:schemeClr val="bg1"/>
              </a:solidFill>
            </a:endParaRPr>
          </a:p>
        </p:txBody>
      </p:sp>
      <p:sp>
        <p:nvSpPr>
          <p:cNvPr id="1028" name="Rectangle 2"/>
          <p:cNvSpPr>
            <a:spLocks noGrp="1" noChangeArrowheads="1"/>
          </p:cNvSpPr>
          <p:nvPr>
            <p:ph type="title" idx="4294967295"/>
          </p:nvPr>
        </p:nvSpPr>
        <p:spPr>
          <a:xfrm>
            <a:off x="468313" y="773113"/>
            <a:ext cx="8229600" cy="1143000"/>
          </a:xfrm>
        </p:spPr>
        <p:txBody>
          <a:bodyPr/>
          <a:lstStyle/>
          <a:p>
            <a:r>
              <a:rPr lang="en-GB" sz="3600" b="1" dirty="0" smtClean="0">
                <a:solidFill>
                  <a:schemeClr val="accent2"/>
                </a:solidFill>
                <a:latin typeface="Calibri" charset="0"/>
                <a:ea typeface="ＭＳ Ｐゴシック" charset="0"/>
                <a:cs typeface="ＭＳ Ｐゴシック" charset="0"/>
              </a:rPr>
              <a:t>Levels of qualifications </a:t>
            </a:r>
            <a:r>
              <a:rPr lang="en-GB" sz="3600" b="1" dirty="0">
                <a:solidFill>
                  <a:schemeClr val="accent2"/>
                </a:solidFill>
                <a:latin typeface="Calibri" charset="0"/>
                <a:ea typeface="ＭＳ Ｐゴシック" charset="0"/>
                <a:cs typeface="ＭＳ Ｐゴシック" charset="0"/>
              </a:rPr>
              <a:t>rising</a:t>
            </a:r>
            <a:endParaRPr lang="en-US" sz="3600" b="1" dirty="0">
              <a:solidFill>
                <a:schemeClr val="accent2"/>
              </a:solidFill>
              <a:latin typeface="Calibri" charset="0"/>
              <a:ea typeface="ＭＳ Ｐゴシック" charset="0"/>
              <a:cs typeface="ＭＳ Ｐゴシック" charset="0"/>
            </a:endParaRPr>
          </a:p>
        </p:txBody>
      </p:sp>
      <p:sp>
        <p:nvSpPr>
          <p:cNvPr id="1029" name="Text Box 5"/>
          <p:cNvSpPr txBox="1">
            <a:spLocks noChangeArrowheads="1"/>
          </p:cNvSpPr>
          <p:nvPr/>
        </p:nvSpPr>
        <p:spPr bwMode="auto">
          <a:xfrm>
            <a:off x="5076057" y="5673725"/>
            <a:ext cx="2824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900" dirty="0" err="1">
                <a:solidFill>
                  <a:srgbClr val="336699"/>
                </a:solidFill>
              </a:rPr>
              <a:t>Labour</a:t>
            </a:r>
            <a:r>
              <a:rPr lang="en-US" sz="900" dirty="0">
                <a:solidFill>
                  <a:srgbClr val="336699"/>
                </a:solidFill>
              </a:rPr>
              <a:t> force by qualification </a:t>
            </a:r>
            <a:r>
              <a:rPr lang="en-US" sz="900" dirty="0" smtClean="0">
                <a:solidFill>
                  <a:srgbClr val="336699"/>
                </a:solidFill>
              </a:rPr>
              <a:t>2000-20 (millions) </a:t>
            </a:r>
            <a:r>
              <a:rPr lang="en-GB" sz="900" dirty="0" smtClean="0">
                <a:solidFill>
                  <a:srgbClr val="336699"/>
                </a:solidFill>
              </a:rPr>
              <a:t>Source</a:t>
            </a:r>
            <a:r>
              <a:rPr lang="en-GB" sz="900" dirty="0">
                <a:solidFill>
                  <a:srgbClr val="336699"/>
                </a:solidFill>
              </a:rPr>
              <a:t>: </a:t>
            </a:r>
            <a:r>
              <a:rPr lang="en-GB" sz="900" dirty="0" err="1">
                <a:solidFill>
                  <a:srgbClr val="336699"/>
                </a:solidFill>
              </a:rPr>
              <a:t>Cedefop</a:t>
            </a:r>
            <a:r>
              <a:rPr lang="en-GB" sz="900" dirty="0">
                <a:solidFill>
                  <a:srgbClr val="336699"/>
                </a:solidFill>
              </a:rPr>
              <a:t>, </a:t>
            </a:r>
            <a:r>
              <a:rPr lang="en-GB" sz="900" dirty="0" smtClean="0">
                <a:solidFill>
                  <a:srgbClr val="336699"/>
                </a:solidFill>
              </a:rPr>
              <a:t>2012</a:t>
            </a:r>
            <a:endParaRPr lang="en-GB" sz="900" b="1" dirty="0">
              <a:solidFill>
                <a:srgbClr val="336699"/>
              </a:solidFill>
            </a:endParaRPr>
          </a:p>
        </p:txBody>
      </p:sp>
      <p:sp>
        <p:nvSpPr>
          <p:cNvPr id="1030" name="Text Box 9"/>
          <p:cNvSpPr txBox="1">
            <a:spLocks noChangeArrowheads="1"/>
          </p:cNvSpPr>
          <p:nvPr/>
        </p:nvSpPr>
        <p:spPr bwMode="auto">
          <a:xfrm>
            <a:off x="1547813" y="6165850"/>
            <a:ext cx="205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sz="1200" b="1">
                <a:solidFill>
                  <a:schemeClr val="bg1"/>
                </a:solidFill>
                <a:latin typeface="Calibri" charset="0"/>
              </a:rPr>
              <a:t>Loukas Zahilas</a:t>
            </a:r>
          </a:p>
        </p:txBody>
      </p:sp>
      <p:sp>
        <p:nvSpPr>
          <p:cNvPr id="1031" name="Text Box 7"/>
          <p:cNvSpPr txBox="1">
            <a:spLocks noChangeArrowheads="1"/>
          </p:cNvSpPr>
          <p:nvPr/>
        </p:nvSpPr>
        <p:spPr bwMode="auto">
          <a:xfrm>
            <a:off x="395288" y="2205038"/>
            <a:ext cx="2936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000" dirty="0">
                <a:latin typeface="Calibri" pitchFamily="34" charset="0"/>
                <a:ea typeface="ＭＳ Ｐゴシック"/>
                <a:cs typeface="ＭＳ Ｐゴシック"/>
              </a:rPr>
              <a:t>Overall in Europe, numbers of people with</a:t>
            </a:r>
          </a:p>
          <a:p>
            <a:r>
              <a:rPr lang="en-US" sz="2000" b="1" dirty="0">
                <a:latin typeface="Calibri" pitchFamily="34" charset="0"/>
                <a:ea typeface="ＭＳ Ｐゴシック"/>
                <a:cs typeface="ＭＳ Ｐゴシック"/>
              </a:rPr>
              <a:t>medium- and high-level qualifications </a:t>
            </a:r>
            <a:r>
              <a:rPr lang="en-US" sz="2000" dirty="0">
                <a:latin typeface="Calibri" pitchFamily="34" charset="0"/>
                <a:ea typeface="ＭＳ Ｐゴシック"/>
                <a:cs typeface="ＭＳ Ｐゴシック"/>
              </a:rPr>
              <a:t>will continue </a:t>
            </a:r>
            <a:r>
              <a:rPr lang="en-US" sz="2000" dirty="0" smtClean="0">
                <a:latin typeface="Calibri" pitchFamily="34" charset="0"/>
                <a:ea typeface="ＭＳ Ｐゴシック"/>
                <a:cs typeface="ＭＳ Ｐゴシック"/>
              </a:rPr>
              <a:t>to rise </a:t>
            </a:r>
            <a:r>
              <a:rPr lang="en-US" sz="2000" dirty="0">
                <a:latin typeface="Calibri" pitchFamily="34" charset="0"/>
                <a:ea typeface="ＭＳ Ｐゴシック"/>
                <a:cs typeface="ＭＳ Ｐゴシック"/>
              </a:rPr>
              <a:t>as, generally, young people will </a:t>
            </a:r>
            <a:r>
              <a:rPr lang="en-US" sz="2000" dirty="0" smtClean="0">
                <a:latin typeface="Calibri" pitchFamily="34" charset="0"/>
                <a:ea typeface="ＭＳ Ｐゴシック"/>
                <a:cs typeface="ＭＳ Ｐゴシック"/>
              </a:rPr>
              <a:t>have higher </a:t>
            </a:r>
            <a:r>
              <a:rPr lang="en-US" sz="2000" dirty="0">
                <a:latin typeface="Calibri" pitchFamily="34" charset="0"/>
                <a:ea typeface="ＭＳ Ｐゴシック"/>
                <a:cs typeface="ＭＳ Ｐゴシック"/>
              </a:rPr>
              <a:t>qualifications than the older workers who retire.</a:t>
            </a:r>
            <a:endParaRPr lang="el-GR" sz="2000" dirty="0">
              <a:latin typeface="Calibri" pitchFamily="34" charset="0"/>
              <a:ea typeface="ＭＳ Ｐゴシック"/>
              <a:cs typeface="ＭＳ Ｐゴシック"/>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330" y="1845064"/>
            <a:ext cx="5705822" cy="372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071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3E6C40D4-1E7E-4D14-8B82-F2120EB76107}" type="slidenum">
              <a:rPr lang="en-GB" sz="1400">
                <a:solidFill>
                  <a:schemeClr val="bg1"/>
                </a:solidFill>
              </a:rPr>
              <a:pPr algn="r"/>
              <a:t>6</a:t>
            </a:fld>
            <a:endParaRPr lang="en-GB" sz="1400">
              <a:solidFill>
                <a:schemeClr val="bg1"/>
              </a:solidFill>
            </a:endParaRPr>
          </a:p>
        </p:txBody>
      </p:sp>
      <p:sp>
        <p:nvSpPr>
          <p:cNvPr id="25602" name="Rectangle 7"/>
          <p:cNvSpPr>
            <a:spLocks noGrp="1" noChangeArrowheads="1"/>
          </p:cNvSpPr>
          <p:nvPr>
            <p:ph type="ctrTitle" idx="4294967295"/>
          </p:nvPr>
        </p:nvSpPr>
        <p:spPr>
          <a:xfrm>
            <a:off x="685800" y="2130425"/>
            <a:ext cx="7772400" cy="1470025"/>
          </a:xfrm>
        </p:spPr>
        <p:txBody>
          <a:bodyPr/>
          <a:lstStyle/>
          <a:p>
            <a:endParaRPr lang="en-US" smtClean="0">
              <a:ea typeface="ＭＳ Ｐゴシック"/>
              <a:cs typeface="ＭＳ Ｐゴシック"/>
            </a:endParaRPr>
          </a:p>
        </p:txBody>
      </p:sp>
      <p:sp>
        <p:nvSpPr>
          <p:cNvPr id="25603" name="Rectangle 8"/>
          <p:cNvSpPr>
            <a:spLocks noGrp="1" noChangeArrowheads="1"/>
          </p:cNvSpPr>
          <p:nvPr>
            <p:ph type="subTitle" idx="4294967295"/>
          </p:nvPr>
        </p:nvSpPr>
        <p:spPr>
          <a:xfrm>
            <a:off x="1371600" y="3886200"/>
            <a:ext cx="6400800" cy="1752600"/>
          </a:xfrm>
        </p:spPr>
        <p:txBody>
          <a:bodyPr/>
          <a:lstStyle/>
          <a:p>
            <a:pPr marL="0" indent="0" algn="ctr">
              <a:buFontTx/>
              <a:buNone/>
            </a:pPr>
            <a:endParaRPr lang="en-US" smtClean="0">
              <a:ea typeface="ＭＳ Ｐゴシック"/>
              <a:cs typeface="ＭＳ Ｐゴシック"/>
            </a:endParaRPr>
          </a:p>
        </p:txBody>
      </p:sp>
      <p:pic>
        <p:nvPicPr>
          <p:cNvPr id="25604" name="Picture 4" descr="PPT_SECNDPG_10"/>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25605" name="Text Box 5"/>
          <p:cNvSpPr txBox="1">
            <a:spLocks noChangeArrowheads="1"/>
          </p:cNvSpPr>
          <p:nvPr/>
        </p:nvSpPr>
        <p:spPr bwMode="auto">
          <a:xfrm>
            <a:off x="323850" y="1988840"/>
            <a:ext cx="4464050" cy="3754438"/>
          </a:xfrm>
          <a:prstGeom prst="rect">
            <a:avLst/>
          </a:prstGeom>
          <a:noFill/>
          <a:ln w="9525">
            <a:noFill/>
            <a:miter lim="800000"/>
            <a:headEnd/>
            <a:tailEnd/>
          </a:ln>
        </p:spPr>
        <p:txBody>
          <a:bodyPr>
            <a:spAutoFit/>
          </a:bodyPr>
          <a:lstStyle/>
          <a:p>
            <a:r>
              <a:rPr lang="en-GB" sz="2000" dirty="0">
                <a:latin typeface="Calibri" pitchFamily="34" charset="0"/>
              </a:rPr>
              <a:t>By implementing the European tools and principles the Member States respond directly to the future LLL challenges.</a:t>
            </a:r>
          </a:p>
          <a:p>
            <a:endParaRPr lang="en-GB" sz="2000" dirty="0">
              <a:latin typeface="Calibri" pitchFamily="34" charset="0"/>
            </a:endParaRPr>
          </a:p>
          <a:p>
            <a:r>
              <a:rPr lang="en-GB" sz="2000" dirty="0">
                <a:latin typeface="Calibri" pitchFamily="34" charset="0"/>
              </a:rPr>
              <a:t>As they promote </a:t>
            </a:r>
            <a:r>
              <a:rPr lang="en-GB" sz="2000" b="1" dirty="0">
                <a:latin typeface="Calibri" pitchFamily="34" charset="0"/>
              </a:rPr>
              <a:t>using learning outcomes systematically</a:t>
            </a:r>
            <a:r>
              <a:rPr lang="en-GB" sz="2000" dirty="0">
                <a:latin typeface="Calibri" pitchFamily="34" charset="0"/>
              </a:rPr>
              <a:t>, the European and national qualifications frameworks offer a </a:t>
            </a:r>
            <a:r>
              <a:rPr lang="en-GB" sz="2000" b="1" dirty="0">
                <a:latin typeface="Calibri" pitchFamily="34" charset="0"/>
              </a:rPr>
              <a:t>common reference point</a:t>
            </a:r>
            <a:r>
              <a:rPr lang="en-GB" sz="2000" dirty="0">
                <a:latin typeface="Calibri" pitchFamily="34" charset="0"/>
              </a:rPr>
              <a:t> for European and national cooperation which aims at reforming VET and lifelong learning. </a:t>
            </a:r>
            <a:r>
              <a:rPr lang="en-GB" dirty="0">
                <a:latin typeface="Calibri" pitchFamily="34" charset="0"/>
              </a:rPr>
              <a:t>	</a:t>
            </a:r>
          </a:p>
          <a:p>
            <a:endParaRPr lang="en-GB" dirty="0">
              <a:latin typeface="Calibri" pitchFamily="34" charset="0"/>
            </a:endParaRPr>
          </a:p>
        </p:txBody>
      </p:sp>
      <p:sp>
        <p:nvSpPr>
          <p:cNvPr id="25606" name="Text Box 5"/>
          <p:cNvSpPr txBox="1">
            <a:spLocks noChangeArrowheads="1"/>
          </p:cNvSpPr>
          <p:nvPr/>
        </p:nvSpPr>
        <p:spPr bwMode="auto">
          <a:xfrm>
            <a:off x="2124075" y="908050"/>
            <a:ext cx="4606925"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2"/>
                </a:solidFill>
                <a:latin typeface="Calibri" pitchFamily="34" charset="0"/>
              </a:rPr>
              <a:t>Need for responses</a:t>
            </a:r>
          </a:p>
        </p:txBody>
      </p:sp>
      <p:pic>
        <p:nvPicPr>
          <p:cNvPr id="25607" name="Picture 7" descr="MP900385949[2]"/>
          <p:cNvPicPr>
            <a:picLocks noChangeAspect="1" noChangeArrowheads="1"/>
          </p:cNvPicPr>
          <p:nvPr/>
        </p:nvPicPr>
        <p:blipFill>
          <a:blip r:embed="rId4"/>
          <a:srcRect/>
          <a:stretch>
            <a:fillRect/>
          </a:stretch>
        </p:blipFill>
        <p:spPr bwMode="auto">
          <a:xfrm>
            <a:off x="5219700" y="2420938"/>
            <a:ext cx="3924300" cy="2805112"/>
          </a:xfrm>
          <a:prstGeom prst="rect">
            <a:avLst/>
          </a:prstGeom>
          <a:noFill/>
          <a:ln w="9525">
            <a:noFill/>
            <a:miter lim="800000"/>
            <a:headEnd/>
            <a:tailEnd/>
          </a:ln>
        </p:spPr>
      </p:pic>
      <p:sp>
        <p:nvSpPr>
          <p:cNvPr id="25608" name="Text Box 9"/>
          <p:cNvSpPr txBox="1">
            <a:spLocks noChangeArrowheads="1"/>
          </p:cNvSpPr>
          <p:nvPr/>
        </p:nvSpPr>
        <p:spPr bwMode="auto">
          <a:xfrm>
            <a:off x="1547813" y="6237288"/>
            <a:ext cx="2051050" cy="274637"/>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25609" name="Rectangle 11"/>
          <p:cNvSpPr txBox="1">
            <a:spLocks noGrp="1" noChangeArrowheads="1"/>
          </p:cNvSpPr>
          <p:nvPr/>
        </p:nvSpPr>
        <p:spPr bwMode="auto">
          <a:xfrm>
            <a:off x="6732588" y="6308725"/>
            <a:ext cx="2133600" cy="476250"/>
          </a:xfrm>
          <a:prstGeom prst="rect">
            <a:avLst/>
          </a:prstGeom>
          <a:noFill/>
          <a:ln w="9525">
            <a:noFill/>
            <a:miter lim="800000"/>
            <a:headEnd/>
            <a:tailEnd/>
          </a:ln>
        </p:spPr>
        <p:txBody>
          <a:bodyPr/>
          <a:lstStyle/>
          <a:p>
            <a:pPr algn="r"/>
            <a:fld id="{7DB49540-D1D2-40ED-8574-7E820D673BB6}" type="slidenum">
              <a:rPr lang="en-GB" sz="1400">
                <a:solidFill>
                  <a:schemeClr val="bg1"/>
                </a:solidFill>
              </a:rPr>
              <a:pPr algn="r"/>
              <a:t>6</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idx="4294967295"/>
          </p:nvPr>
        </p:nvSpPr>
        <p:spPr>
          <a:xfrm>
            <a:off x="6227763" y="2492375"/>
            <a:ext cx="1873250" cy="720725"/>
          </a:xfrm>
        </p:spPr>
        <p:txBody>
          <a:bodyPr/>
          <a:lstStyle/>
          <a:p>
            <a:r>
              <a:rPr lang="en-GB" sz="3200" b="1" smtClean="0">
                <a:solidFill>
                  <a:schemeClr val="accent2"/>
                </a:solidFill>
                <a:latin typeface="Calibri" pitchFamily="34" charset="0"/>
                <a:ea typeface="ＭＳ Ｐゴシック"/>
                <a:cs typeface="ＭＳ Ｐゴシック"/>
              </a:rPr>
              <a:t>The common EU tools</a:t>
            </a:r>
            <a:endParaRPr lang="el-GR" sz="3200" b="1" smtClean="0">
              <a:solidFill>
                <a:schemeClr val="accent2"/>
              </a:solidFill>
              <a:latin typeface="Calibri" pitchFamily="34" charset="0"/>
              <a:ea typeface="ＭＳ Ｐゴシック"/>
              <a:cs typeface="ＭＳ Ｐゴシック"/>
            </a:endParaRPr>
          </a:p>
        </p:txBody>
      </p:sp>
      <p:sp>
        <p:nvSpPr>
          <p:cNvPr id="21506"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21507"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70D51510-1E74-4561-99F5-EECEC541ACC0}" type="slidenum">
              <a:rPr lang="en-GB" sz="1400">
                <a:solidFill>
                  <a:schemeClr val="bg1"/>
                </a:solidFill>
              </a:rPr>
              <a:pPr algn="r"/>
              <a:t>7</a:t>
            </a:fld>
            <a:endParaRPr lang="en-GB" sz="1400">
              <a:solidFill>
                <a:schemeClr val="bg1"/>
              </a:solidFill>
            </a:endParaRPr>
          </a:p>
        </p:txBody>
      </p:sp>
      <p:pic>
        <p:nvPicPr>
          <p:cNvPr id="21508" name="Picture 7"/>
          <p:cNvPicPr>
            <a:picLocks noChangeAspect="1" noChangeArrowheads="1"/>
          </p:cNvPicPr>
          <p:nvPr/>
        </p:nvPicPr>
        <p:blipFill>
          <a:blip r:embed="rId3"/>
          <a:srcRect/>
          <a:stretch>
            <a:fillRect/>
          </a:stretch>
        </p:blipFill>
        <p:spPr bwMode="auto">
          <a:xfrm>
            <a:off x="107950" y="115888"/>
            <a:ext cx="5903913" cy="657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ChangeArrowheads="1"/>
          </p:cNvSpPr>
          <p:nvPr/>
        </p:nvSpPr>
        <p:spPr bwMode="auto">
          <a:xfrm>
            <a:off x="1474788" y="981075"/>
            <a:ext cx="6483350" cy="584200"/>
          </a:xfrm>
          <a:prstGeom prst="rect">
            <a:avLst/>
          </a:prstGeom>
          <a:noFill/>
          <a:ln w="9525">
            <a:noFill/>
            <a:miter lim="800000"/>
            <a:headEnd/>
            <a:tailEnd/>
          </a:ln>
        </p:spPr>
        <p:txBody>
          <a:bodyPr>
            <a:spAutoFit/>
          </a:bodyPr>
          <a:lstStyle/>
          <a:p>
            <a:r>
              <a:rPr lang="en-US" sz="3200" b="1">
                <a:solidFill>
                  <a:srgbClr val="333399"/>
                </a:solidFill>
                <a:latin typeface="Calibri" pitchFamily="34" charset="0"/>
              </a:rPr>
              <a:t>Need for a common language</a:t>
            </a:r>
            <a:endParaRPr lang="en-GB" sz="3200" b="1">
              <a:solidFill>
                <a:srgbClr val="333399"/>
              </a:solidFill>
              <a:latin typeface="Calibri" pitchFamily="34" charset="0"/>
              <a:cs typeface="Arial" charset="0"/>
            </a:endParaRPr>
          </a:p>
        </p:txBody>
      </p:sp>
      <p:pic>
        <p:nvPicPr>
          <p:cNvPr id="23554" name="Picture 2"/>
          <p:cNvPicPr>
            <a:picLocks noChangeAspect="1" noChangeArrowheads="1"/>
          </p:cNvPicPr>
          <p:nvPr/>
        </p:nvPicPr>
        <p:blipFill>
          <a:blip r:embed="rId3"/>
          <a:srcRect/>
          <a:stretch>
            <a:fillRect/>
          </a:stretch>
        </p:blipFill>
        <p:spPr bwMode="auto">
          <a:xfrm>
            <a:off x="1258888" y="1700213"/>
            <a:ext cx="6348412" cy="4321175"/>
          </a:xfrm>
          <a:prstGeom prst="rect">
            <a:avLst/>
          </a:prstGeom>
          <a:noFill/>
          <a:ln w="9525">
            <a:noFill/>
            <a:miter lim="800000"/>
            <a:headEnd/>
            <a:tailEnd/>
          </a:ln>
        </p:spPr>
      </p:pic>
      <p:sp>
        <p:nvSpPr>
          <p:cNvPr id="23555"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23556"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2AC1F278-ACED-4F6E-AC4C-88F4FAA30202}" type="slidenum">
              <a:rPr lang="en-GB" sz="1400">
                <a:solidFill>
                  <a:schemeClr val="bg1"/>
                </a:solidFill>
              </a:rPr>
              <a:pPr algn="r"/>
              <a:t>8</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Θέση αριθμού διαφάνειας 1"/>
          <p:cNvSpPr>
            <a:spLocks noGrp="1"/>
          </p:cNvSpPr>
          <p:nvPr>
            <p:ph type="sldNum" sz="quarter" idx="13"/>
          </p:nvPr>
        </p:nvSpPr>
        <p:spPr>
          <a:noFill/>
        </p:spPr>
        <p:txBody>
          <a:bodyPr/>
          <a:lstStyle/>
          <a:p>
            <a:fld id="{2483CD83-BBCA-4ADF-ACA4-AD01225EF980}" type="slidenum">
              <a:rPr lang="en-GB" smtClean="0">
                <a:ea typeface="ＭＳ Ｐゴシック"/>
                <a:cs typeface="ＭＳ Ｐゴシック"/>
              </a:rPr>
              <a:pPr/>
              <a:t>9</a:t>
            </a:fld>
            <a:endParaRPr lang="en-GB" smtClean="0">
              <a:ea typeface="ＭＳ Ｐゴシック"/>
              <a:cs typeface="ＭＳ Ｐゴシック"/>
            </a:endParaRPr>
          </a:p>
        </p:txBody>
      </p:sp>
      <p:sp>
        <p:nvSpPr>
          <p:cNvPr id="27650" name="Ορθογώνιο 2"/>
          <p:cNvSpPr>
            <a:spLocks noChangeArrowheads="1"/>
          </p:cNvSpPr>
          <p:nvPr/>
        </p:nvSpPr>
        <p:spPr bwMode="auto">
          <a:xfrm>
            <a:off x="250825" y="1916113"/>
            <a:ext cx="5648325" cy="3478212"/>
          </a:xfrm>
          <a:prstGeom prst="rect">
            <a:avLst/>
          </a:prstGeom>
          <a:noFill/>
          <a:ln w="9525">
            <a:noFill/>
            <a:miter lim="800000"/>
            <a:headEnd/>
            <a:tailEnd/>
          </a:ln>
        </p:spPr>
        <p:txBody>
          <a:bodyPr>
            <a:spAutoFit/>
          </a:bodyPr>
          <a:lstStyle/>
          <a:p>
            <a:r>
              <a:rPr lang="en-US" sz="2000">
                <a:latin typeface="Calibri" pitchFamily="34" charset="0"/>
              </a:rPr>
              <a:t>The EQF supports lifelong learning and mobility by being common </a:t>
            </a:r>
            <a:r>
              <a:rPr lang="en-US" sz="2000" b="1">
                <a:latin typeface="Calibri" pitchFamily="34" charset="0"/>
              </a:rPr>
              <a:t>reference framework for qualifications</a:t>
            </a:r>
            <a:r>
              <a:rPr lang="en-US" sz="2000">
                <a:latin typeface="Calibri" pitchFamily="34" charset="0"/>
              </a:rPr>
              <a:t>. It has </a:t>
            </a:r>
            <a:r>
              <a:rPr lang="en-US" sz="2000" b="1">
                <a:latin typeface="Calibri" pitchFamily="34" charset="0"/>
              </a:rPr>
              <a:t>eight levels </a:t>
            </a:r>
            <a:r>
              <a:rPr lang="en-US" sz="2000">
                <a:latin typeface="Calibri" pitchFamily="34" charset="0"/>
              </a:rPr>
              <a:t>which enables national qualifications (general and higher education and vocational education and training) to be</a:t>
            </a:r>
          </a:p>
          <a:p>
            <a:r>
              <a:rPr lang="en-US" sz="2000">
                <a:latin typeface="Calibri" pitchFamily="34" charset="0"/>
              </a:rPr>
              <a:t>compared with each other and those of other countries.</a:t>
            </a:r>
          </a:p>
          <a:p>
            <a:r>
              <a:rPr lang="en-US" sz="2000">
                <a:latin typeface="Calibri" pitchFamily="34" charset="0"/>
              </a:rPr>
              <a:t>Setting up the EQF </a:t>
            </a:r>
            <a:r>
              <a:rPr lang="en-US" sz="2000" b="1">
                <a:latin typeface="Calibri" pitchFamily="34" charset="0"/>
              </a:rPr>
              <a:t>has triggered development of national qualifications frameworks </a:t>
            </a:r>
            <a:r>
              <a:rPr lang="en-US" sz="2000">
                <a:latin typeface="Calibri" pitchFamily="34" charset="0"/>
              </a:rPr>
              <a:t>(NQFs) in many European countries that see them as the best way to link national qualifications to the EQF.</a:t>
            </a:r>
            <a:endParaRPr lang="el-GR" sz="2000">
              <a:latin typeface="Calibri" pitchFamily="34" charset="0"/>
            </a:endParaRPr>
          </a:p>
        </p:txBody>
      </p:sp>
      <p:sp>
        <p:nvSpPr>
          <p:cNvPr id="27651" name="Text Box 5"/>
          <p:cNvSpPr txBox="1">
            <a:spLocks noChangeArrowheads="1"/>
          </p:cNvSpPr>
          <p:nvPr/>
        </p:nvSpPr>
        <p:spPr bwMode="auto">
          <a:xfrm>
            <a:off x="468313" y="1052513"/>
            <a:ext cx="4535487"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2"/>
                </a:solidFill>
                <a:latin typeface="Calibri" pitchFamily="34" charset="0"/>
              </a:rPr>
              <a:t>EQF/NQFs</a:t>
            </a:r>
          </a:p>
        </p:txBody>
      </p:sp>
      <p:pic>
        <p:nvPicPr>
          <p:cNvPr id="27652" name="Picture 18"/>
          <p:cNvPicPr>
            <a:picLocks noChangeAspect="1" noChangeArrowheads="1"/>
          </p:cNvPicPr>
          <p:nvPr/>
        </p:nvPicPr>
        <p:blipFill>
          <a:blip r:embed="rId2"/>
          <a:srcRect/>
          <a:stretch>
            <a:fillRect/>
          </a:stretch>
        </p:blipFill>
        <p:spPr bwMode="auto">
          <a:xfrm>
            <a:off x="6659563" y="1036638"/>
            <a:ext cx="2044700" cy="1084262"/>
          </a:xfrm>
          <a:prstGeom prst="rect">
            <a:avLst/>
          </a:prstGeom>
          <a:noFill/>
          <a:ln w="9525">
            <a:noFill/>
            <a:miter lim="800000"/>
            <a:headEnd/>
            <a:tailEnd/>
          </a:ln>
        </p:spPr>
      </p:pic>
      <p:pic>
        <p:nvPicPr>
          <p:cNvPr id="27653" name="Picture 7" descr="framework"/>
          <p:cNvPicPr>
            <a:picLocks noChangeAspect="1" noChangeArrowheads="1"/>
          </p:cNvPicPr>
          <p:nvPr/>
        </p:nvPicPr>
        <p:blipFill>
          <a:blip r:embed="rId3"/>
          <a:srcRect/>
          <a:stretch>
            <a:fillRect/>
          </a:stretch>
        </p:blipFill>
        <p:spPr bwMode="auto">
          <a:xfrm>
            <a:off x="5899150" y="2779713"/>
            <a:ext cx="3244850" cy="2162175"/>
          </a:xfrm>
          <a:prstGeom prst="rect">
            <a:avLst/>
          </a:prstGeom>
          <a:noFill/>
          <a:ln w="9525">
            <a:noFill/>
            <a:miter lim="800000"/>
            <a:headEnd/>
            <a:tailEnd/>
          </a:ln>
        </p:spPr>
      </p:pic>
      <p:sp>
        <p:nvSpPr>
          <p:cNvPr id="27654"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2560</TotalTime>
  <Words>1846</Words>
  <Application>Microsoft Office PowerPoint</Application>
  <PresentationFormat>On-screen Show (4:3)</PresentationFormat>
  <Paragraphs>269</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Europe in the time of crisis</vt:lpstr>
      <vt:lpstr>PowerPoint Presentation</vt:lpstr>
      <vt:lpstr>Past and future employment prospects</vt:lpstr>
      <vt:lpstr>Levels of qualifications rising</vt:lpstr>
      <vt:lpstr>PowerPoint Presentation</vt:lpstr>
      <vt:lpstr>The common EU tools</vt:lpstr>
      <vt:lpstr>PowerPoint Presentation</vt:lpstr>
      <vt:lpstr>PowerPoint Presentation</vt:lpstr>
      <vt:lpstr>PowerPoint Presentation</vt:lpstr>
      <vt:lpstr>PowerPoint Presentation</vt:lpstr>
      <vt:lpstr>PowerPoint Presentation</vt:lpstr>
      <vt:lpstr>EQF is becoming reality</vt:lpstr>
      <vt:lpstr>Challenges ahead</vt:lpstr>
      <vt:lpstr>EQF must be set up as a trade mark </vt:lpstr>
      <vt:lpstr>PowerPoint Presentation</vt:lpstr>
      <vt:lpstr>EQF and EQAVET</vt:lpstr>
      <vt:lpstr>ECVET</vt:lpstr>
      <vt:lpstr>PowerPoint Presentation</vt:lpstr>
      <vt:lpstr>Europass</vt:lpstr>
      <vt:lpstr> </vt:lpstr>
      <vt:lpstr> </vt:lpstr>
      <vt:lpstr>PowerPoint Presentation</vt:lpstr>
      <vt:lpstr>PowerPoint Presentation</vt:lpstr>
      <vt:lpstr>Reforming VET provision</vt:lpstr>
      <vt:lpstr>Coherence, integration, and coordination</vt:lpstr>
      <vt:lpstr>PowerPoint Presentation</vt:lpstr>
      <vt:lpstr>PowerPoint Presentation</vt:lpstr>
      <vt:lpstr>PowerPoint Presentation</vt:lpstr>
      <vt:lpstr>Cedefop’s work</vt:lpstr>
      <vt:lpstr>PowerPoint Presentation</vt:lpstr>
      <vt:lpstr>PowerPoint Presentation</vt:lpstr>
    </vt:vector>
  </TitlesOfParts>
  <Company>CEDEFOP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on Cedefop</dc:title>
  <dc:creator>LZAH</dc:creator>
  <cp:lastModifiedBy>user</cp:lastModifiedBy>
  <cp:revision>180</cp:revision>
  <cp:lastPrinted>2012-10-03T16:07:00Z</cp:lastPrinted>
  <dcterms:created xsi:type="dcterms:W3CDTF">2010-06-09T05:13:26Z</dcterms:created>
  <dcterms:modified xsi:type="dcterms:W3CDTF">2012-10-05T06:00:42Z</dcterms:modified>
</cp:coreProperties>
</file>