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345" r:id="rId6"/>
    <p:sldId id="394" r:id="rId7"/>
    <p:sldId id="407" r:id="rId8"/>
    <p:sldId id="414" r:id="rId9"/>
    <p:sldId id="420" r:id="rId10"/>
    <p:sldId id="418" r:id="rId11"/>
    <p:sldId id="422" r:id="rId12"/>
    <p:sldId id="421" r:id="rId13"/>
    <p:sldId id="442" r:id="rId14"/>
    <p:sldId id="423" r:id="rId15"/>
    <p:sldId id="425" r:id="rId16"/>
    <p:sldId id="426" r:id="rId17"/>
    <p:sldId id="401" r:id="rId18"/>
    <p:sldId id="435" r:id="rId19"/>
    <p:sldId id="432" r:id="rId20"/>
    <p:sldId id="430" r:id="rId21"/>
    <p:sldId id="402" r:id="rId22"/>
    <p:sldId id="431" r:id="rId23"/>
    <p:sldId id="441" r:id="rId24"/>
    <p:sldId id="434" r:id="rId25"/>
    <p:sldId id="382" r:id="rId26"/>
    <p:sldId id="437" r:id="rId27"/>
    <p:sldId id="439" r:id="rId28"/>
    <p:sldId id="443" r:id="rId29"/>
    <p:sldId id="440" r:id="rId30"/>
    <p:sldId id="4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joscha" initials="wa" lastIdx="1" clrIdx="0">
    <p:extLst>
      <p:ext uri="{19B8F6BF-5375-455C-9EA6-DF929625EA0E}">
        <p15:presenceInfo xmlns:p15="http://schemas.microsoft.com/office/powerpoint/2012/main" userId="S::wagnerjoscha_gmail.com#ext#@etuc.onmicrosoft.com::300a94f2-1cf2-4726-bdea-57e6a74d89de" providerId="AD"/>
      </p:ext>
    </p:extLst>
  </p:cmAuthor>
  <p:cmAuthor id="2" name="Lucie Susova" initials="LS" lastIdx="11" clrIdx="1">
    <p:extLst>
      <p:ext uri="{19B8F6BF-5375-455C-9EA6-DF929625EA0E}">
        <p15:presenceInfo xmlns:p15="http://schemas.microsoft.com/office/powerpoint/2012/main" userId="S::lsusova@etuc.org::d2154ed8-9d5d-482e-8a92-c99d9fba8522" providerId="AD"/>
      </p:ext>
    </p:extLst>
  </p:cmAuthor>
  <p:cmAuthor id="3" name="Adriana Ciacaru" initials="AC" lastIdx="1" clrIdx="2">
    <p:extLst>
      <p:ext uri="{19B8F6BF-5375-455C-9EA6-DF929625EA0E}">
        <p15:presenceInfo xmlns:p15="http://schemas.microsoft.com/office/powerpoint/2012/main" userId="S::adriana.ciacaru_yahoo.ro#ext#@etuc.onmicrosoft.com::00d657db-e75d-4eea-8eb4-cf7672083997" providerId="AD"/>
      </p:ext>
    </p:extLst>
  </p:cmAuthor>
  <p:cmAuthor id="4" name="Tea Jarc" initials="TJ" lastIdx="2" clrIdx="3">
    <p:extLst>
      <p:ext uri="{19B8F6BF-5375-455C-9EA6-DF929625EA0E}">
        <p15:presenceInfo xmlns:p15="http://schemas.microsoft.com/office/powerpoint/2012/main" userId="S::tea_mladiplus.si#ext#@etuc.onmicrosoft.com::4dd10f5c-bb85-4307-8dd5-87c338550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7A7"/>
    <a:srgbClr val="FAE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FE096-2862-495F-ABC0-62C7CA107981}" type="datetimeFigureOut">
              <a:rPr lang="en-GB" smtClean="0"/>
              <a:t>09/12/2025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791DB-DDCC-4460-A946-247A329D27F4}" type="slidenum">
              <a:rPr lang="en-GB" smtClean="0"/>
              <a:t>‹#›</a:t>
            </a:fld>
            <a:endParaRPr lang="en-GB"/>
          </a:p>
        </p:txBody>
      </p:sp>
    </p:spTree>
    <p:extLst>
      <p:ext uri="{BB962C8B-B14F-4D97-AF65-F5344CB8AC3E}">
        <p14:creationId xmlns:p14="http://schemas.microsoft.com/office/powerpoint/2010/main" val="238245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7791DB-DDCC-4460-A946-247A329D27F4}" type="slidenum">
              <a:rPr lang="en-GB" smtClean="0"/>
              <a:t>1</a:t>
            </a:fld>
            <a:endParaRPr lang="en-GB"/>
          </a:p>
        </p:txBody>
      </p:sp>
    </p:spTree>
    <p:extLst>
      <p:ext uri="{BB962C8B-B14F-4D97-AF65-F5344CB8AC3E}">
        <p14:creationId xmlns:p14="http://schemas.microsoft.com/office/powerpoint/2010/main" val="147912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CFF0C-1534-9D30-597E-46D2743AD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5FE0E-DFA2-9AF7-795E-64684A0B3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ED2C4-2C55-472C-F1EC-AE80424183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90BCDE-BFFA-73B0-448E-667339442B1F}"/>
              </a:ext>
            </a:extLst>
          </p:cNvPr>
          <p:cNvSpPr>
            <a:spLocks noGrp="1"/>
          </p:cNvSpPr>
          <p:nvPr>
            <p:ph type="sldNum" sz="quarter" idx="5"/>
          </p:nvPr>
        </p:nvSpPr>
        <p:spPr/>
        <p:txBody>
          <a:bodyPr/>
          <a:lstStyle/>
          <a:p>
            <a:fld id="{957791DB-DDCC-4460-A946-247A329D27F4}" type="slidenum">
              <a:rPr lang="en-GB" smtClean="0"/>
              <a:t>10</a:t>
            </a:fld>
            <a:endParaRPr lang="en-GB"/>
          </a:p>
        </p:txBody>
      </p:sp>
    </p:spTree>
    <p:extLst>
      <p:ext uri="{BB962C8B-B14F-4D97-AF65-F5344CB8AC3E}">
        <p14:creationId xmlns:p14="http://schemas.microsoft.com/office/powerpoint/2010/main" val="315058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7F96-1D3E-4CD9-96A2-5FA345EF2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0FB4B9-6019-47FD-B8B7-23ECBCD42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F27FF6-1B94-404C-B79E-3D00CEC31267}"/>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5" name="Footer Placeholder 4">
            <a:extLst>
              <a:ext uri="{FF2B5EF4-FFF2-40B4-BE49-F238E27FC236}">
                <a16:creationId xmlns:a16="http://schemas.microsoft.com/office/drawing/2014/main" id="{EF47DB67-7E1C-4151-A85E-6680ED9F5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8D194-6810-485B-A92F-0E94112A56D1}"/>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285115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D871-280C-46BC-959B-8D6FB45BC7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877762-299F-4CFD-A644-FE6BB568F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DD065E-8E91-4990-B1F2-9AE36B40661E}"/>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5" name="Footer Placeholder 4">
            <a:extLst>
              <a:ext uri="{FF2B5EF4-FFF2-40B4-BE49-F238E27FC236}">
                <a16:creationId xmlns:a16="http://schemas.microsoft.com/office/drawing/2014/main" id="{69F23AFD-12BC-4A09-AB44-3B7D57DC6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BBFF0-DA27-4063-80E1-7103D43C2C3B}"/>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19819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43076-738F-4B4D-AA54-32F69C2321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3326A0-F373-4D31-9B84-00D81D01E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9DB64E-E94E-4D4D-A60E-649FBE1F505A}"/>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5" name="Footer Placeholder 4">
            <a:extLst>
              <a:ext uri="{FF2B5EF4-FFF2-40B4-BE49-F238E27FC236}">
                <a16:creationId xmlns:a16="http://schemas.microsoft.com/office/drawing/2014/main" id="{C0DB29D4-7C21-4071-8E18-1123BC388D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AA56BE-7A99-46C2-826B-539F5E8E425F}"/>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406802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7E07-2D39-4C8A-A8F3-55FECD5EA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5488F1-B211-4C22-AD11-FCA137D20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EA0EEA-34D5-483F-865F-2518A2BCC02F}"/>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5" name="Footer Placeholder 4">
            <a:extLst>
              <a:ext uri="{FF2B5EF4-FFF2-40B4-BE49-F238E27FC236}">
                <a16:creationId xmlns:a16="http://schemas.microsoft.com/office/drawing/2014/main" id="{D26D3D4A-AE99-484C-B7DE-6CA59DFB9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72C8D4-B942-430E-BF5C-90021274415D}"/>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21867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FE95-4FC4-4183-921F-8C172102D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D53DCF-D76E-4322-B3AB-CDCB39CE5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08BB9-8E12-451D-AC0F-CFACC4EE6F15}"/>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5" name="Footer Placeholder 4">
            <a:extLst>
              <a:ext uri="{FF2B5EF4-FFF2-40B4-BE49-F238E27FC236}">
                <a16:creationId xmlns:a16="http://schemas.microsoft.com/office/drawing/2014/main" id="{BCC77547-AA10-40FA-B6C7-D95BD13E5B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18679-9C80-4279-9F2C-73C70EC496FC}"/>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330267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8D10-D7AC-4371-BC04-16B8DCB148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390E1E-2586-4C7A-9BF3-DF4B7BC95E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0AE5B7-2A7C-4322-930A-D9780E7E30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A99F42-67DC-4493-8E4B-5F81436ED677}"/>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6" name="Footer Placeholder 5">
            <a:extLst>
              <a:ext uri="{FF2B5EF4-FFF2-40B4-BE49-F238E27FC236}">
                <a16:creationId xmlns:a16="http://schemas.microsoft.com/office/drawing/2014/main" id="{F878927A-503C-4AAB-878B-0C646494FD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FA62EC-45A9-4AE7-97B1-06DAA2EB56A9}"/>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144832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2E50-527B-47B6-A8BC-C0B8624E38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CE3F6-255A-4F61-8687-146400631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8EFA5-1646-4E83-B176-89FD85F21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AAB855-D119-481E-8A7A-E366A794B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EF2D6-636A-44A9-814B-AD6BB3854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F95830-6196-4959-A2A6-9282A4E3978B}"/>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8" name="Footer Placeholder 7">
            <a:extLst>
              <a:ext uri="{FF2B5EF4-FFF2-40B4-BE49-F238E27FC236}">
                <a16:creationId xmlns:a16="http://schemas.microsoft.com/office/drawing/2014/main" id="{DBCC9F6E-45D3-4851-8BE3-E0C3803687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79B61B-4392-474D-8D4C-FDB4F0E49180}"/>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314526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36AF-F5E2-4D06-81A5-626B3265D8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CA7493-39E7-48D6-80E9-AAD233F7BE45}"/>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4" name="Footer Placeholder 3">
            <a:extLst>
              <a:ext uri="{FF2B5EF4-FFF2-40B4-BE49-F238E27FC236}">
                <a16:creationId xmlns:a16="http://schemas.microsoft.com/office/drawing/2014/main" id="{C97CD935-483D-4B6C-A505-94CFA6A713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A69267-250F-4210-8913-DD5812C536D3}"/>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74062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DEFEB-B72C-4883-967D-8CFA835049D3}"/>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3" name="Footer Placeholder 2">
            <a:extLst>
              <a:ext uri="{FF2B5EF4-FFF2-40B4-BE49-F238E27FC236}">
                <a16:creationId xmlns:a16="http://schemas.microsoft.com/office/drawing/2014/main" id="{3EE4E05C-BD78-47C5-9B77-04942AD7EE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0B7757-26EC-477F-975B-414DE2975FE1}"/>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312316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C24E-93C2-4BE4-B972-3F116A5D1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E49228-88C1-4163-AC1C-24CBB67D6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967444-FFBE-43FE-B2CB-DCD55A979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701E7-ECF0-4FAF-BF00-46695C76B9D9}"/>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6" name="Footer Placeholder 5">
            <a:extLst>
              <a:ext uri="{FF2B5EF4-FFF2-40B4-BE49-F238E27FC236}">
                <a16:creationId xmlns:a16="http://schemas.microsoft.com/office/drawing/2014/main" id="{251A66BE-16F7-4878-99DC-9216A91955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8203A8-0FBF-4FA4-B8D6-02791F7D8F84}"/>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202446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C973-7DD3-4944-AE44-668FA56CC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10AA3A-55E3-4387-ACF2-64F77626F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D812F8-1A97-47DF-AAA2-6E80F0DBF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9E639-1EB0-4519-B253-7FA834107752}"/>
              </a:ext>
            </a:extLst>
          </p:cNvPr>
          <p:cNvSpPr>
            <a:spLocks noGrp="1"/>
          </p:cNvSpPr>
          <p:nvPr>
            <p:ph type="dt" sz="half" idx="10"/>
          </p:nvPr>
        </p:nvSpPr>
        <p:spPr/>
        <p:txBody>
          <a:bodyPr/>
          <a:lstStyle/>
          <a:p>
            <a:fld id="{B72E0F09-5399-46BE-A150-7F987817128D}" type="datetimeFigureOut">
              <a:rPr lang="en-GB" smtClean="0"/>
              <a:t>09/12/2025</a:t>
            </a:fld>
            <a:endParaRPr lang="en-GB"/>
          </a:p>
        </p:txBody>
      </p:sp>
      <p:sp>
        <p:nvSpPr>
          <p:cNvPr id="6" name="Footer Placeholder 5">
            <a:extLst>
              <a:ext uri="{FF2B5EF4-FFF2-40B4-BE49-F238E27FC236}">
                <a16:creationId xmlns:a16="http://schemas.microsoft.com/office/drawing/2014/main" id="{F03E1CAA-1337-4681-807F-C9BF922A8F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51D184-92F3-452D-B2E9-B6CAF4E559BB}"/>
              </a:ext>
            </a:extLst>
          </p:cNvPr>
          <p:cNvSpPr>
            <a:spLocks noGrp="1"/>
          </p:cNvSpPr>
          <p:nvPr>
            <p:ph type="sldNum" sz="quarter" idx="12"/>
          </p:nvPr>
        </p:nvSpPr>
        <p:spPr/>
        <p:txBody>
          <a:bodyPr/>
          <a:lstStyle/>
          <a:p>
            <a:fld id="{779F298C-3995-4026-8457-A73725C25015}" type="slidenum">
              <a:rPr lang="en-GB" smtClean="0"/>
              <a:t>‹#›</a:t>
            </a:fld>
            <a:endParaRPr lang="en-GB"/>
          </a:p>
        </p:txBody>
      </p:sp>
    </p:spTree>
    <p:extLst>
      <p:ext uri="{BB962C8B-B14F-4D97-AF65-F5344CB8AC3E}">
        <p14:creationId xmlns:p14="http://schemas.microsoft.com/office/powerpoint/2010/main" val="131326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88E26-07B5-44DA-BDED-33FBC3260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89344F-7594-4501-8271-5CD0BE330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D7AC62-4400-4757-96BD-0A82F490A6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E0F09-5399-46BE-A150-7F987817128D}" type="datetimeFigureOut">
              <a:rPr lang="en-GB" smtClean="0"/>
              <a:t>09/12/2025</a:t>
            </a:fld>
            <a:endParaRPr lang="en-GB"/>
          </a:p>
        </p:txBody>
      </p:sp>
      <p:sp>
        <p:nvSpPr>
          <p:cNvPr id="5" name="Footer Placeholder 4">
            <a:extLst>
              <a:ext uri="{FF2B5EF4-FFF2-40B4-BE49-F238E27FC236}">
                <a16:creationId xmlns:a16="http://schemas.microsoft.com/office/drawing/2014/main" id="{976B3F86-D4CD-4D30-A8A6-C55B8AB7C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9066EF-2CFB-47C2-A64D-D9BAC237A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F298C-3995-4026-8457-A73725C25015}" type="slidenum">
              <a:rPr lang="en-GB" smtClean="0"/>
              <a:t>‹#›</a:t>
            </a:fld>
            <a:endParaRPr lang="en-GB"/>
          </a:p>
        </p:txBody>
      </p:sp>
    </p:spTree>
    <p:extLst>
      <p:ext uri="{BB962C8B-B14F-4D97-AF65-F5344CB8AC3E}">
        <p14:creationId xmlns:p14="http://schemas.microsoft.com/office/powerpoint/2010/main" val="147774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03D9AC-696A-4A54-946F-F8A2643BADB8}"/>
              </a:ext>
            </a:extLst>
          </p:cNvPr>
          <p:cNvPicPr>
            <a:picLocks noGrp="1" noChangeAspect="1"/>
          </p:cNvPicPr>
          <p:nvPr>
            <p:ph idx="1"/>
          </p:nvPr>
        </p:nvPicPr>
        <p:blipFill>
          <a:blip r:embed="rId3"/>
          <a:stretch>
            <a:fillRect/>
          </a:stretch>
        </p:blipFill>
        <p:spPr>
          <a:xfrm>
            <a:off x="615363" y="272080"/>
            <a:ext cx="4448128" cy="6313839"/>
          </a:xfrm>
          <a:prstGeom prst="rect">
            <a:avLst/>
          </a:prstGeom>
          <a:ln w="19050">
            <a:solidFill>
              <a:srgbClr val="C00000"/>
            </a:solidFill>
          </a:ln>
        </p:spPr>
      </p:pic>
      <p:sp>
        <p:nvSpPr>
          <p:cNvPr id="6" name="TextBox 5">
            <a:extLst>
              <a:ext uri="{FF2B5EF4-FFF2-40B4-BE49-F238E27FC236}">
                <a16:creationId xmlns:a16="http://schemas.microsoft.com/office/drawing/2014/main" id="{1CD074C6-260E-4B6A-8896-9C46C6341BDC}"/>
              </a:ext>
            </a:extLst>
          </p:cNvPr>
          <p:cNvSpPr txBox="1"/>
          <p:nvPr/>
        </p:nvSpPr>
        <p:spPr>
          <a:xfrm>
            <a:off x="5330338" y="1106448"/>
            <a:ext cx="6097554" cy="4031873"/>
          </a:xfrm>
          <a:prstGeom prst="rect">
            <a:avLst/>
          </a:prstGeom>
          <a:noFill/>
        </p:spPr>
        <p:txBody>
          <a:bodyPr wrap="square">
            <a:spAutoFit/>
          </a:bodyPr>
          <a:lstStyle/>
          <a:p>
            <a:pPr algn="just"/>
            <a:r>
              <a:rPr lang="en-GB" sz="2000"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rPr>
              <a:t>ETUC Youth Committee Meeting</a:t>
            </a:r>
          </a:p>
          <a:p>
            <a:pPr algn="just"/>
            <a:r>
              <a:rPr lang="en-GB" sz="2000"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rPr>
              <a:t>8-9 December 2025</a:t>
            </a:r>
            <a:endParaRPr lang="en-GB" sz="2000"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en-US" sz="1800" b="1" dirty="0"/>
          </a:p>
          <a:p>
            <a:pPr algn="just"/>
            <a:endParaRPr lang="en-US" b="1" dirty="0"/>
          </a:p>
          <a:p>
            <a:pPr algn="just"/>
            <a:r>
              <a:rPr lang="en-US" sz="1800" b="1" dirty="0"/>
              <a:t>The ETUC has zero tolerance for any violence and any type of harassment including sexual harassment.</a:t>
            </a:r>
          </a:p>
          <a:p>
            <a:pPr algn="just"/>
            <a:endParaRPr lang="en-US" sz="1800" dirty="0"/>
          </a:p>
          <a:p>
            <a:pPr algn="just"/>
            <a:r>
              <a:rPr lang="en-US" sz="1800" dirty="0"/>
              <a:t> The ETUC Code of Conduct for Meetings, Events and Courses sets out policy and procedure to ensure that our working environments are free from violence, harassment and sexual harassment. </a:t>
            </a:r>
          </a:p>
          <a:p>
            <a:pPr algn="just"/>
            <a:endParaRPr lang="en-US" sz="1800" dirty="0"/>
          </a:p>
          <a:p>
            <a:pPr algn="just"/>
            <a:r>
              <a:rPr lang="en-US" sz="1800" dirty="0"/>
              <a:t>The document is available in English, French, German, Italian, Spanish and Polish. </a:t>
            </a:r>
            <a:endParaRPr lang="en-BE" sz="1800" dirty="0"/>
          </a:p>
        </p:txBody>
      </p:sp>
    </p:spTree>
    <p:extLst>
      <p:ext uri="{BB962C8B-B14F-4D97-AF65-F5344CB8AC3E}">
        <p14:creationId xmlns:p14="http://schemas.microsoft.com/office/powerpoint/2010/main" val="87936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AE5C0-86FA-0E03-024E-000661A58559}"/>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C9994D-1732-A551-F162-7AE5DB9B9550}"/>
              </a:ext>
            </a:extLst>
          </p:cNvPr>
          <p:cNvPicPr>
            <a:picLocks noGrp="1" noChangeAspect="1"/>
          </p:cNvPicPr>
          <p:nvPr>
            <p:ph idx="1"/>
          </p:nvPr>
        </p:nvPicPr>
        <p:blipFill>
          <a:blip r:embed="rId3"/>
          <a:stretch>
            <a:fillRect/>
          </a:stretch>
        </p:blipFill>
        <p:spPr>
          <a:xfrm>
            <a:off x="615363" y="272080"/>
            <a:ext cx="4448128" cy="6313839"/>
          </a:xfrm>
          <a:prstGeom prst="rect">
            <a:avLst/>
          </a:prstGeom>
          <a:ln w="19050">
            <a:solidFill>
              <a:srgbClr val="C00000"/>
            </a:solidFill>
          </a:ln>
        </p:spPr>
      </p:pic>
      <p:sp>
        <p:nvSpPr>
          <p:cNvPr id="6" name="TextBox 5">
            <a:extLst>
              <a:ext uri="{FF2B5EF4-FFF2-40B4-BE49-F238E27FC236}">
                <a16:creationId xmlns:a16="http://schemas.microsoft.com/office/drawing/2014/main" id="{0FB4B04E-835A-3C14-EEA0-A98FC631F182}"/>
              </a:ext>
            </a:extLst>
          </p:cNvPr>
          <p:cNvSpPr txBox="1"/>
          <p:nvPr/>
        </p:nvSpPr>
        <p:spPr>
          <a:xfrm>
            <a:off x="5330338" y="1106448"/>
            <a:ext cx="6097554" cy="4031873"/>
          </a:xfrm>
          <a:prstGeom prst="rect">
            <a:avLst/>
          </a:prstGeom>
          <a:noFill/>
        </p:spPr>
        <p:txBody>
          <a:bodyPr wrap="square">
            <a:spAutoFit/>
          </a:bodyPr>
          <a:lstStyle/>
          <a:p>
            <a:pPr algn="just"/>
            <a:r>
              <a:rPr lang="en-GB" sz="2000"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rPr>
              <a:t>ETUC Youth Committee Meeting</a:t>
            </a:r>
          </a:p>
          <a:p>
            <a:pPr algn="just"/>
            <a:r>
              <a:rPr lang="en-GB" sz="2000"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rPr>
              <a:t>8-9 December 2025</a:t>
            </a:r>
            <a:endParaRPr lang="en-GB" sz="2000"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a:p>
            <a:pPr algn="just"/>
            <a:endParaRPr lang="en-US" sz="1800" b="1" dirty="0"/>
          </a:p>
          <a:p>
            <a:pPr algn="just"/>
            <a:endParaRPr lang="en-US" b="1" dirty="0"/>
          </a:p>
          <a:p>
            <a:pPr algn="just"/>
            <a:r>
              <a:rPr lang="en-US" sz="1800" b="1" dirty="0"/>
              <a:t>The ETUC has zero tolerance for any violence and any type of harassment including sexual harassment.</a:t>
            </a:r>
          </a:p>
          <a:p>
            <a:pPr algn="just"/>
            <a:endParaRPr lang="en-US" sz="1800" dirty="0"/>
          </a:p>
          <a:p>
            <a:pPr algn="just"/>
            <a:r>
              <a:rPr lang="en-US" sz="1800" dirty="0"/>
              <a:t> The ETUC Code of Conduct for Meetings, Events and Courses sets out policy and procedure to ensure that our working environments are free from violence, harassment and sexual harassment. </a:t>
            </a:r>
          </a:p>
          <a:p>
            <a:pPr algn="just"/>
            <a:endParaRPr lang="en-US" sz="1800" dirty="0"/>
          </a:p>
          <a:p>
            <a:pPr algn="just"/>
            <a:r>
              <a:rPr lang="en-US" sz="1800" dirty="0"/>
              <a:t>The document is available in English, French, German, Italian, Spanish and Polish. Please find the link in the chat. </a:t>
            </a:r>
            <a:endParaRPr lang="en-BE" sz="1800" dirty="0"/>
          </a:p>
        </p:txBody>
      </p:sp>
    </p:spTree>
    <p:extLst>
      <p:ext uri="{BB962C8B-B14F-4D97-AF65-F5344CB8AC3E}">
        <p14:creationId xmlns:p14="http://schemas.microsoft.com/office/powerpoint/2010/main" val="253251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F05A3-B42A-118E-A2B2-2992F9211B3F}"/>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FF3CF36-E6D3-0AC0-5D18-069F8E87588C}"/>
              </a:ext>
            </a:extLst>
          </p:cNvPr>
          <p:cNvPicPr>
            <a:picLocks noChangeAspect="1"/>
          </p:cNvPicPr>
          <p:nvPr/>
        </p:nvPicPr>
        <p:blipFill>
          <a:blip r:embed="rId2"/>
          <a:stretch>
            <a:fillRect/>
          </a:stretch>
        </p:blipFill>
        <p:spPr>
          <a:xfrm>
            <a:off x="1859124" y="219566"/>
            <a:ext cx="8473752" cy="6418868"/>
          </a:xfrm>
          <a:prstGeom prst="rect">
            <a:avLst/>
          </a:prstGeom>
        </p:spPr>
      </p:pic>
      <p:pic>
        <p:nvPicPr>
          <p:cNvPr id="15" name="Picture 14" descr="A red circle with a white and black logo&#10;&#10;Description automatically generated">
            <a:extLst>
              <a:ext uri="{FF2B5EF4-FFF2-40B4-BE49-F238E27FC236}">
                <a16:creationId xmlns:a16="http://schemas.microsoft.com/office/drawing/2014/main" id="{BFE33DC0-8805-04A5-AD7E-9ADEFC6CC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353699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0E78DB-03DE-57C4-D98B-CC8A60E367C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4887AC-F672-A3DC-40B6-1AB35660DE09}"/>
              </a:ext>
            </a:extLst>
          </p:cNvPr>
          <p:cNvPicPr>
            <a:picLocks noChangeAspect="1"/>
          </p:cNvPicPr>
          <p:nvPr/>
        </p:nvPicPr>
        <p:blipFill>
          <a:blip r:embed="rId2"/>
          <a:srcRect t="727" b="10059"/>
          <a:stretch>
            <a:fillRect/>
          </a:stretch>
        </p:blipFill>
        <p:spPr>
          <a:xfrm>
            <a:off x="838200" y="754148"/>
            <a:ext cx="10515600" cy="4995575"/>
          </a:xfrm>
          <a:prstGeom prst="rect">
            <a:avLst/>
          </a:prstGeom>
        </p:spPr>
      </p:pic>
      <p:cxnSp>
        <p:nvCxnSpPr>
          <p:cNvPr id="26" name="Straight Connector 25">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descr="A red circle with a white and black logo&#10;&#10;Description automatically generated">
            <a:extLst>
              <a:ext uri="{FF2B5EF4-FFF2-40B4-BE49-F238E27FC236}">
                <a16:creationId xmlns:a16="http://schemas.microsoft.com/office/drawing/2014/main" id="{371D1A0A-E958-9A60-C489-F7EDC8AEF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69587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A60DF-888B-C8F7-81FD-B19B6BF34389}"/>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694BD-6FBB-5683-2C5E-E60F6778F433}"/>
              </a:ext>
            </a:extLst>
          </p:cNvPr>
          <p:cNvSpPr>
            <a:spLocks noGrp="1"/>
          </p:cNvSpPr>
          <p:nvPr>
            <p:ph type="title"/>
          </p:nvPr>
        </p:nvSpPr>
        <p:spPr>
          <a:xfrm>
            <a:off x="1193801" y="1476353"/>
            <a:ext cx="9231410" cy="3542045"/>
          </a:xfrm>
        </p:spPr>
        <p:txBody>
          <a:bodyPr vert="horz" lIns="91440" tIns="45720" rIns="91440" bIns="45720" rtlCol="0" anchor="b">
            <a:normAutofit/>
          </a:bodyPr>
          <a:lstStyle/>
          <a:p>
            <a:r>
              <a:rPr lang="en-US" sz="3600" b="1" dirty="0">
                <a:solidFill>
                  <a:srgbClr val="C00000"/>
                </a:solidFill>
                <a:latin typeface="Berlin Sans FB" panose="020E0602020502020306" pitchFamily="34" charset="0"/>
              </a:rPr>
              <a:t>ETUC &amp; EUROPEAN YOUTH FORUM (YFJ)</a:t>
            </a:r>
            <a:br>
              <a:rPr lang="en-US" sz="3600" b="1" dirty="0">
                <a:solidFill>
                  <a:srgbClr val="C00000"/>
                </a:solidFill>
                <a:latin typeface="Berlin Sans FB" panose="020E0602020502020306" pitchFamily="34" charset="0"/>
              </a:rPr>
            </a:br>
            <a:br>
              <a:rPr lang="en-US" sz="3600" b="1" dirty="0">
                <a:solidFill>
                  <a:srgbClr val="C00000"/>
                </a:solidFill>
                <a:latin typeface="Berlin Sans FB" panose="020E0602020502020306" pitchFamily="34" charset="0"/>
              </a:rPr>
            </a:br>
            <a:r>
              <a:rPr lang="en-US" sz="3600" b="1" dirty="0">
                <a:solidFill>
                  <a:srgbClr val="C00000"/>
                </a:solidFill>
                <a:latin typeface="Berlin Sans FB" panose="020E0602020502020306" pitchFamily="34" charset="0"/>
              </a:rPr>
              <a:t>=&gt; </a:t>
            </a:r>
            <a:r>
              <a:rPr lang="en-US" sz="3700" kern="1200" dirty="0">
                <a:solidFill>
                  <a:schemeClr val="tx1"/>
                </a:solidFill>
                <a:latin typeface="+mj-lt"/>
                <a:ea typeface="+mj-ea"/>
                <a:cs typeface="+mj-cs"/>
              </a:rPr>
              <a:t>Vera De Man (NL) </a:t>
            </a:r>
            <a:br>
              <a:rPr lang="en-US" sz="3700" kern="1200" dirty="0">
                <a:solidFill>
                  <a:schemeClr val="tx1"/>
                </a:solidFill>
                <a:latin typeface="+mj-lt"/>
                <a:ea typeface="+mj-ea"/>
                <a:cs typeface="+mj-cs"/>
              </a:rPr>
            </a:br>
            <a:r>
              <a:rPr lang="en-US" sz="3600" b="1" dirty="0">
                <a:solidFill>
                  <a:srgbClr val="C00000"/>
                </a:solidFill>
                <a:latin typeface="Berlin Sans FB" panose="020E0602020502020306" pitchFamily="34" charset="0"/>
              </a:rPr>
              <a:t>=&gt; </a:t>
            </a:r>
            <a:r>
              <a:rPr lang="en-US" sz="3700" kern="1200" dirty="0">
                <a:solidFill>
                  <a:schemeClr val="tx1"/>
                </a:solidFill>
                <a:latin typeface="+mj-lt"/>
                <a:ea typeface="+mj-ea"/>
                <a:cs typeface="+mj-cs"/>
              </a:rPr>
              <a:t>Mathis Godefroid (LU)</a:t>
            </a:r>
            <a:br>
              <a:rPr lang="en-US" sz="3700" kern="1200" dirty="0">
                <a:solidFill>
                  <a:schemeClr val="tx1"/>
                </a:solidFill>
                <a:latin typeface="+mj-lt"/>
                <a:ea typeface="+mj-ea"/>
                <a:cs typeface="+mj-cs"/>
              </a:rPr>
            </a:br>
            <a:br>
              <a:rPr lang="en-US" sz="3700" b="1"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pic>
        <p:nvPicPr>
          <p:cNvPr id="4" name="Picture 3" descr="A red circle with a white and black logo&#10;&#10;Description automatically generated">
            <a:extLst>
              <a:ext uri="{FF2B5EF4-FFF2-40B4-BE49-F238E27FC236}">
                <a16:creationId xmlns:a16="http://schemas.microsoft.com/office/drawing/2014/main" id="{64748323-7B9C-385D-3A00-D85D29FF7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26791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F7A9-0BDD-B3C6-75E7-AF09ACEBA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E688A-50FF-7479-03B2-922998BBD85D}"/>
              </a:ext>
            </a:extLst>
          </p:cNvPr>
          <p:cNvSpPr>
            <a:spLocks noGrp="1"/>
          </p:cNvSpPr>
          <p:nvPr>
            <p:ph type="title"/>
          </p:nvPr>
        </p:nvSpPr>
        <p:spPr>
          <a:xfrm>
            <a:off x="348697" y="3429000"/>
            <a:ext cx="10877365" cy="2455567"/>
          </a:xfrm>
        </p:spPr>
        <p:txBody>
          <a:bodyPr vert="horz" lIns="91440" tIns="45720" rIns="91440" bIns="45720" rtlCol="0" anchor="b">
            <a:normAutofit fontScale="90000"/>
          </a:bodyPr>
          <a:lstStyle/>
          <a:p>
            <a:pPr marL="457200" lvl="1"/>
            <a:r>
              <a:rPr lang="en-GB" sz="4000" b="1" dirty="0">
                <a:solidFill>
                  <a:srgbClr val="C00000"/>
                </a:solidFill>
                <a:latin typeface="Berlin Sans FB" panose="020E0602020502020306" pitchFamily="34" charset="0"/>
              </a:rPr>
              <a:t>ETUC &amp; EUROPEAN YOUTH FORUM (YFJ)</a:t>
            </a:r>
            <a:br>
              <a:rPr lang="en-GB" sz="4000" b="1" dirty="0">
                <a:solidFill>
                  <a:srgbClr val="C00000"/>
                </a:solidFill>
                <a:latin typeface="Berlin Sans FB" panose="020E0602020502020306" pitchFamily="34" charset="0"/>
              </a:rPr>
            </a:br>
            <a:br>
              <a:rPr lang="en-GB" sz="4000" b="1" dirty="0">
                <a:solidFill>
                  <a:srgbClr val="C00000"/>
                </a:solidFill>
                <a:latin typeface="Berlin Sans FB" panose="020E0602020502020306" pitchFamily="34" charset="0"/>
              </a:rPr>
            </a:br>
            <a:br>
              <a:rPr lang="en-GB" b="1" dirty="0">
                <a:solidFill>
                  <a:srgbClr val="C00000"/>
                </a:solidFill>
                <a:latin typeface="Berlin Sans FB" panose="020E0602020502020306" pitchFamily="34" charset="0"/>
              </a:rPr>
            </a:br>
            <a:r>
              <a:rPr lang="en-GB" sz="3100" b="1" i="1" dirty="0"/>
              <a:t>How does your organisation cooperate at national level with YFJ members, such as National Youth Councils and youth NGOs?</a:t>
            </a:r>
            <a:br>
              <a:rPr lang="en-GB" sz="3100" b="1" i="1" dirty="0"/>
            </a:br>
            <a:br>
              <a:rPr lang="en-GB" sz="3100" dirty="0"/>
            </a:br>
            <a:r>
              <a:rPr lang="en-GB" sz="3100" b="1" i="1" dirty="0"/>
              <a:t>What should be the key priorities for ETUC within the European Youth Forum?</a:t>
            </a:r>
            <a:br>
              <a:rPr lang="en-GB" sz="3200" dirty="0"/>
            </a:br>
            <a:endParaRPr lang="en-US" sz="5500" kern="1200" dirty="0">
              <a:solidFill>
                <a:schemeClr val="tx1"/>
              </a:solidFill>
              <a:latin typeface="Berlin Sans FB" panose="020E0602020502020306" pitchFamily="34" charset="0"/>
            </a:endParaRPr>
          </a:p>
        </p:txBody>
      </p:sp>
      <p:pic>
        <p:nvPicPr>
          <p:cNvPr id="4" name="Picture 3" descr="A red circle with a white and black logo&#10;&#10;Description automatically generated">
            <a:extLst>
              <a:ext uri="{FF2B5EF4-FFF2-40B4-BE49-F238E27FC236}">
                <a16:creationId xmlns:a16="http://schemas.microsoft.com/office/drawing/2014/main" id="{07BB6727-6474-A29C-17A8-6E77F72AD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359591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B572-43B0-08D8-A15D-27B7FCEAF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FFA86-8CEE-D174-8D0C-43F660EFF493}"/>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5500" b="1" kern="1200" dirty="0">
                <a:solidFill>
                  <a:srgbClr val="C00000"/>
                </a:solidFill>
                <a:latin typeface="Berlin Sans FB" panose="020E0602020502020306" pitchFamily="34" charset="0"/>
              </a:rPr>
              <a:t>Upcoming Activities </a:t>
            </a:r>
            <a:br>
              <a:rPr lang="en-US" sz="5500" b="1" kern="1200" dirty="0">
                <a:solidFill>
                  <a:schemeClr val="tx1"/>
                </a:solidFill>
                <a:latin typeface="Berlin Sans FB" panose="020E0602020502020306" pitchFamily="34" charset="0"/>
              </a:rPr>
            </a:br>
            <a:br>
              <a:rPr lang="en-US" sz="5500" b="1" kern="1200" dirty="0">
                <a:solidFill>
                  <a:schemeClr val="tx1"/>
                </a:solidFill>
                <a:latin typeface="Berlin Sans FB" panose="020E0602020502020306" pitchFamily="34" charset="0"/>
              </a:rPr>
            </a:br>
            <a:r>
              <a:rPr lang="en-US" sz="5500" kern="1200" dirty="0">
                <a:solidFill>
                  <a:schemeClr val="tx1"/>
                </a:solidFill>
                <a:latin typeface="Berlin Sans FB" panose="020E0602020502020306" pitchFamily="34" charset="0"/>
              </a:rPr>
              <a:t>2026</a:t>
            </a:r>
          </a:p>
        </p:txBody>
      </p:sp>
      <p:pic>
        <p:nvPicPr>
          <p:cNvPr id="4" name="Picture 3" descr="A red circle with a white and black logo&#10;&#10;Description automatically generated">
            <a:extLst>
              <a:ext uri="{FF2B5EF4-FFF2-40B4-BE49-F238E27FC236}">
                <a16:creationId xmlns:a16="http://schemas.microsoft.com/office/drawing/2014/main" id="{C3231714-F617-E899-EF1D-998CE3D20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414772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B3C606-83E2-53A3-D084-F243CA6A5DDE}"/>
            </a:ext>
          </a:extLst>
        </p:cNvPr>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C39C3C-E683-F5E0-729E-58D3B2B46E5B}"/>
              </a:ext>
            </a:extLst>
          </p:cNvPr>
          <p:cNvSpPr txBox="1"/>
          <p:nvPr/>
        </p:nvSpPr>
        <p:spPr>
          <a:xfrm>
            <a:off x="427174" y="1404656"/>
            <a:ext cx="5183613"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dirty="0">
                <a:solidFill>
                  <a:srgbClr val="C00000"/>
                </a:solidFill>
                <a:latin typeface="Berlin Sans FB" panose="020E0602020502020306" pitchFamily="34" charset="0"/>
                <a:ea typeface="+mj-ea"/>
                <a:cs typeface="+mj-cs"/>
              </a:rPr>
              <a:t>Youth Training Week</a:t>
            </a:r>
          </a:p>
          <a:p>
            <a:pPr>
              <a:lnSpc>
                <a:spcPct val="90000"/>
              </a:lnSpc>
              <a:spcBef>
                <a:spcPct val="0"/>
              </a:spcBef>
              <a:spcAft>
                <a:spcPts val="600"/>
              </a:spcAft>
            </a:pPr>
            <a:endParaRPr lang="en-US" sz="4000" b="1" dirty="0">
              <a:latin typeface="+mj-lt"/>
              <a:ea typeface="+mj-ea"/>
              <a:cs typeface="+mj-cs"/>
            </a:endParaRPr>
          </a:p>
        </p:txBody>
      </p:sp>
      <p:grpSp>
        <p:nvGrpSpPr>
          <p:cNvPr id="1036" name="Group 103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7" name="Rectangle 103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0" name="Rectangle 103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E56EB2-FBD3-EF8D-7B2A-FA9DAB3D6D7D}"/>
              </a:ext>
            </a:extLst>
          </p:cNvPr>
          <p:cNvSpPr txBox="1"/>
          <p:nvPr/>
        </p:nvSpPr>
        <p:spPr>
          <a:xfrm>
            <a:off x="695318" y="2118001"/>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 </a:t>
            </a:r>
            <a:r>
              <a:rPr lang="en-US" sz="2000" b="1" dirty="0"/>
              <a:t>Gamification </a:t>
            </a:r>
            <a:br>
              <a:rPr lang="en-US" sz="2000" b="1" dirty="0"/>
            </a:br>
            <a:endParaRPr lang="en-US" sz="2000" b="1" dirty="0"/>
          </a:p>
          <a:p>
            <a:pPr indent="-228600">
              <a:lnSpc>
                <a:spcPct val="90000"/>
              </a:lnSpc>
              <a:spcAft>
                <a:spcPts val="600"/>
              </a:spcAft>
              <a:buFont typeface="Arial" panose="020B0604020202020204" pitchFamily="34" charset="0"/>
              <a:buChar char="•"/>
            </a:pPr>
            <a:r>
              <a:rPr lang="en-US" sz="2000" b="1" dirty="0"/>
              <a:t> Athens, 26/30 January 2025</a:t>
            </a:r>
          </a:p>
          <a:p>
            <a:pPr>
              <a:lnSpc>
                <a:spcPct val="90000"/>
              </a:lnSpc>
              <a:spcAft>
                <a:spcPts val="600"/>
              </a:spcAft>
            </a:pPr>
            <a:endParaRPr lang="en-US" sz="2000" b="1" dirty="0"/>
          </a:p>
          <a:p>
            <a:pPr indent="-228600">
              <a:lnSpc>
                <a:spcPct val="90000"/>
              </a:lnSpc>
              <a:spcAft>
                <a:spcPts val="600"/>
              </a:spcAft>
              <a:buFont typeface="Arial" panose="020B0604020202020204" pitchFamily="34" charset="0"/>
              <a:buChar char="•"/>
            </a:pPr>
            <a:r>
              <a:rPr lang="en-US" sz="2000" b="1" dirty="0"/>
              <a:t>Deadline to register 6th January</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b="1" dirty="0"/>
              <a:t>Two webinars 16 &amp; 23 January</a:t>
            </a:r>
            <a:br>
              <a:rPr lang="en-US" sz="2000" b="1" dirty="0"/>
            </a:br>
            <a:endParaRPr lang="en-US" sz="2000" b="1" dirty="0"/>
          </a:p>
          <a:p>
            <a:pPr marL="342900" indent="-228600">
              <a:lnSpc>
                <a:spcPct val="90000"/>
              </a:lnSpc>
              <a:spcAft>
                <a:spcPts val="600"/>
              </a:spcAft>
              <a:buFont typeface="Arial" panose="020B0604020202020204" pitchFamily="34" charset="0"/>
              <a:buChar char="•"/>
            </a:pPr>
            <a:endParaRPr lang="en-US" sz="2000" b="1" dirty="0"/>
          </a:p>
        </p:txBody>
      </p:sp>
      <p:sp>
        <p:nvSpPr>
          <p:cNvPr id="1042" name="Rectangle 104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Athens City Break Guide: Best Things to See &amp; Do">
            <a:extLst>
              <a:ext uri="{FF2B5EF4-FFF2-40B4-BE49-F238E27FC236}">
                <a16:creationId xmlns:a16="http://schemas.microsoft.com/office/drawing/2014/main" id="{4EFD9A78-772B-27D8-F140-00AF99DA5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904" r="10238" b="1"/>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ed circle with a white and black logo&#10;&#10;Description automatically generated">
            <a:extLst>
              <a:ext uri="{FF2B5EF4-FFF2-40B4-BE49-F238E27FC236}">
                <a16:creationId xmlns:a16="http://schemas.microsoft.com/office/drawing/2014/main" id="{6EA2DBA7-8E27-13E3-F795-1EC92F4CE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645" y="5781202"/>
            <a:ext cx="845410" cy="845410"/>
          </a:xfrm>
          <a:prstGeom prst="rect">
            <a:avLst/>
          </a:prstGeom>
        </p:spPr>
      </p:pic>
    </p:spTree>
    <p:extLst>
      <p:ext uri="{BB962C8B-B14F-4D97-AF65-F5344CB8AC3E}">
        <p14:creationId xmlns:p14="http://schemas.microsoft.com/office/powerpoint/2010/main" val="134624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363E52-000F-E7C2-9869-96ED83B413FA}"/>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C9D16C-D636-3D0E-E444-E0EB1A712668}"/>
              </a:ext>
            </a:extLst>
          </p:cNvPr>
          <p:cNvSpPr txBox="1"/>
          <p:nvPr/>
        </p:nvSpPr>
        <p:spPr>
          <a:xfrm>
            <a:off x="589560" y="1783230"/>
            <a:ext cx="4560584" cy="1128068"/>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000" b="1" dirty="0">
                <a:solidFill>
                  <a:srgbClr val="C00000"/>
                </a:solidFill>
                <a:latin typeface="Berlin Sans FB" panose="020E0602020502020306" pitchFamily="34" charset="0"/>
                <a:ea typeface="+mj-ea"/>
                <a:cs typeface="+mj-cs"/>
              </a:rPr>
              <a:t>Youth Voice project </a:t>
            </a:r>
          </a:p>
          <a:p>
            <a:pPr>
              <a:lnSpc>
                <a:spcPct val="90000"/>
              </a:lnSpc>
              <a:spcBef>
                <a:spcPct val="0"/>
              </a:spcBef>
              <a:spcAft>
                <a:spcPts val="600"/>
              </a:spcAft>
            </a:pPr>
            <a:endParaRPr lang="en-US" sz="4000" b="1" dirty="0">
              <a:latin typeface="+mj-lt"/>
              <a:ea typeface="+mj-ea"/>
              <a:cs typeface="+mj-cs"/>
            </a:endParaRPr>
          </a:p>
          <a:p>
            <a:pPr>
              <a:lnSpc>
                <a:spcPct val="90000"/>
              </a:lnSpc>
              <a:spcBef>
                <a:spcPct val="0"/>
              </a:spcBef>
              <a:spcAft>
                <a:spcPts val="600"/>
              </a:spcAft>
            </a:pPr>
            <a:endParaRPr lang="en-US" sz="4000" b="1" dirty="0">
              <a:latin typeface="+mj-lt"/>
              <a:ea typeface="+mj-ea"/>
              <a:cs typeface="+mj-cs"/>
            </a:endParaRP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27FB52-35B9-1B1E-CE71-18C582CCAF00}"/>
              </a:ext>
            </a:extLst>
          </p:cNvPr>
          <p:cNvSpPr txBox="1"/>
          <p:nvPr/>
        </p:nvSpPr>
        <p:spPr>
          <a:xfrm>
            <a:off x="900168" y="165994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Working Time Reduction </a:t>
            </a:r>
            <a:br>
              <a:rPr lang="en-US" sz="2000" b="1" dirty="0"/>
            </a:br>
            <a:endParaRPr lang="en-US" sz="2000" b="1" dirty="0"/>
          </a:p>
          <a:p>
            <a:pPr indent="-228600">
              <a:lnSpc>
                <a:spcPct val="90000"/>
              </a:lnSpc>
              <a:spcAft>
                <a:spcPts val="600"/>
              </a:spcAft>
              <a:buFont typeface="Arial" panose="020B0604020202020204" pitchFamily="34" charset="0"/>
              <a:buChar char="•"/>
            </a:pPr>
            <a:r>
              <a:rPr lang="en-US" sz="2000" b="1" dirty="0" err="1"/>
              <a:t>Brussles</a:t>
            </a:r>
            <a:r>
              <a:rPr lang="en-US" sz="2000" b="1" dirty="0"/>
              <a:t>, 19/20 February 2026</a:t>
            </a:r>
            <a:br>
              <a:rPr lang="en-US" sz="2000" b="1" dirty="0"/>
            </a:br>
            <a:endParaRPr lang="en-US" sz="2000" b="1" dirty="0"/>
          </a:p>
          <a:p>
            <a:pPr indent="-228600">
              <a:lnSpc>
                <a:spcPct val="90000"/>
              </a:lnSpc>
              <a:spcAft>
                <a:spcPts val="600"/>
              </a:spcAft>
              <a:buFont typeface="Arial" panose="020B0604020202020204" pitchFamily="34" charset="0"/>
              <a:buChar char="•"/>
            </a:pPr>
            <a:r>
              <a:rPr lang="en-US" sz="2000" b="1" dirty="0"/>
              <a:t>1 person/Organisation </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5 Things to do in Brussels this February - We Love Brussels">
            <a:extLst>
              <a:ext uri="{FF2B5EF4-FFF2-40B4-BE49-F238E27FC236}">
                <a16:creationId xmlns:a16="http://schemas.microsoft.com/office/drawing/2014/main" id="{94155585-B13F-5DEE-1A9F-197D0E78C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60" r="30514" b="2"/>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ed circle with a white and black logo&#10;&#10;Description automatically generated">
            <a:extLst>
              <a:ext uri="{FF2B5EF4-FFF2-40B4-BE49-F238E27FC236}">
                <a16:creationId xmlns:a16="http://schemas.microsoft.com/office/drawing/2014/main" id="{423013BA-11AF-9C47-EC1D-7510A67D1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645" y="5781202"/>
            <a:ext cx="845410" cy="845410"/>
          </a:xfrm>
          <a:prstGeom prst="rect">
            <a:avLst/>
          </a:prstGeom>
        </p:spPr>
      </p:pic>
    </p:spTree>
    <p:extLst>
      <p:ext uri="{BB962C8B-B14F-4D97-AF65-F5344CB8AC3E}">
        <p14:creationId xmlns:p14="http://schemas.microsoft.com/office/powerpoint/2010/main" val="247234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29A5DA-A372-29A9-3C7D-BEDE80298FE6}"/>
            </a:ext>
          </a:extLst>
        </p:cNvPr>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AE0632-9DD1-34E2-52FC-E995D2F9ABA4}"/>
              </a:ext>
            </a:extLst>
          </p:cNvPr>
          <p:cNvSpPr txBox="1"/>
          <p:nvPr/>
        </p:nvSpPr>
        <p:spPr>
          <a:xfrm>
            <a:off x="788251" y="1420214"/>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C00000"/>
                </a:solidFill>
                <a:latin typeface="Berlin Sans FB" panose="020E0602020502020306" pitchFamily="34" charset="0"/>
                <a:ea typeface="+mj-ea"/>
                <a:cs typeface="+mj-cs"/>
              </a:rPr>
              <a:t>Youth 4 Future</a:t>
            </a:r>
          </a:p>
          <a:p>
            <a:pPr>
              <a:lnSpc>
                <a:spcPct val="90000"/>
              </a:lnSpc>
              <a:spcBef>
                <a:spcPct val="0"/>
              </a:spcBef>
              <a:spcAft>
                <a:spcPts val="600"/>
              </a:spcAft>
            </a:pPr>
            <a:endParaRPr lang="en-US" sz="4000" b="1" dirty="0">
              <a:latin typeface="+mj-lt"/>
              <a:ea typeface="+mj-ea"/>
              <a:cs typeface="+mj-cs"/>
            </a:endParaRPr>
          </a:p>
        </p:txBody>
      </p:sp>
      <p:grpSp>
        <p:nvGrpSpPr>
          <p:cNvPr id="3086" name="Group 308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7" name="Rectangle 308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Rectangle 308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0" name="Rectangle 308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90A1E43-8123-D3BD-DAB6-492A5557A0C8}"/>
              </a:ext>
            </a:extLst>
          </p:cNvPr>
          <p:cNvSpPr txBox="1"/>
          <p:nvPr/>
        </p:nvSpPr>
        <p:spPr>
          <a:xfrm>
            <a:off x="752448" y="1736527"/>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Twin Transitions</a:t>
            </a:r>
            <a:br>
              <a:rPr lang="en-US" sz="2000" b="1" dirty="0"/>
            </a:br>
            <a:endParaRPr lang="en-US" sz="2000" b="1" dirty="0"/>
          </a:p>
          <a:p>
            <a:pPr indent="-228600">
              <a:lnSpc>
                <a:spcPct val="90000"/>
              </a:lnSpc>
              <a:spcAft>
                <a:spcPts val="600"/>
              </a:spcAft>
              <a:buFont typeface="Arial" panose="020B0604020202020204" pitchFamily="34" charset="0"/>
              <a:buChar char="•"/>
            </a:pPr>
            <a:r>
              <a:rPr lang="en-US" sz="2000" b="1" dirty="0"/>
              <a:t>Torino,  23/25 March 2026</a:t>
            </a:r>
            <a:br>
              <a:rPr lang="en-US" sz="2000" b="1" dirty="0"/>
            </a:br>
            <a:endParaRPr lang="en-US" sz="2000" b="1" dirty="0"/>
          </a:p>
          <a:p>
            <a:pPr indent="-228600">
              <a:lnSpc>
                <a:spcPct val="90000"/>
              </a:lnSpc>
              <a:spcAft>
                <a:spcPts val="600"/>
              </a:spcAft>
              <a:buFont typeface="Arial" panose="020B0604020202020204" pitchFamily="34" charset="0"/>
              <a:buChar char="•"/>
            </a:pPr>
            <a:r>
              <a:rPr lang="en-US" sz="2000" b="1" dirty="0"/>
              <a:t>(priority to participants of the previous seminars)</a:t>
            </a:r>
          </a:p>
        </p:txBody>
      </p:sp>
      <p:sp>
        <p:nvSpPr>
          <p:cNvPr id="3092" name="Rectangle 309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descr="Top Ten Places to Visit in Turin - by ...">
            <a:extLst>
              <a:ext uri="{FF2B5EF4-FFF2-40B4-BE49-F238E27FC236}">
                <a16:creationId xmlns:a16="http://schemas.microsoft.com/office/drawing/2014/main" id="{B987D6A7-C5BF-C6A3-3FE7-DAE6618FC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09" r="24343" b="-1"/>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ed circle with a white and black logo&#10;&#10;Description automatically generated">
            <a:extLst>
              <a:ext uri="{FF2B5EF4-FFF2-40B4-BE49-F238E27FC236}">
                <a16:creationId xmlns:a16="http://schemas.microsoft.com/office/drawing/2014/main" id="{F648232E-76D7-25C8-DE69-883E23608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645" y="5781202"/>
            <a:ext cx="845410" cy="845410"/>
          </a:xfrm>
          <a:prstGeom prst="rect">
            <a:avLst/>
          </a:prstGeom>
        </p:spPr>
      </p:pic>
      <p:sp>
        <p:nvSpPr>
          <p:cNvPr id="2" name="Rectangle 1">
            <a:extLst>
              <a:ext uri="{FF2B5EF4-FFF2-40B4-BE49-F238E27FC236}">
                <a16:creationId xmlns:a16="http://schemas.microsoft.com/office/drawing/2014/main" id="{5B413410-B2C4-0DEF-2F1C-84B1F2AF4521}"/>
              </a:ext>
            </a:extLst>
          </p:cNvPr>
          <p:cNvSpPr>
            <a:spLocks noChangeArrowheads="1"/>
          </p:cNvSpPr>
          <p:nvPr/>
        </p:nvSpPr>
        <p:spPr bwMode="auto">
          <a:xfrm>
            <a:off x="0" y="-130805"/>
            <a:ext cx="13276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rgbClr val="002060"/>
                </a:solidFill>
                <a:effectLst/>
                <a:latin typeface="Arial" panose="020B0604020202020204" pitchFamily="34" charset="0"/>
              </a:rPr>
              <a:t>23-25 March 2026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39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30554F-593D-8EC8-F91A-99E2520E6F6E}"/>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327A94E-68EA-88DA-C735-9DA78CC4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80662A4-C432-14C2-5B84-35C9A55E8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885D2FD-4376-EA64-4731-7A42A47B6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1A988-6AF1-E5EA-B697-8860CD06FF31}"/>
              </a:ext>
            </a:extLst>
          </p:cNvPr>
          <p:cNvSpPr>
            <a:spLocks noGrp="1"/>
          </p:cNvSpPr>
          <p:nvPr>
            <p:ph type="title"/>
          </p:nvPr>
        </p:nvSpPr>
        <p:spPr>
          <a:xfrm>
            <a:off x="1193801" y="1476353"/>
            <a:ext cx="9231410" cy="3542045"/>
          </a:xfrm>
        </p:spPr>
        <p:txBody>
          <a:bodyPr vert="horz" lIns="91440" tIns="45720" rIns="91440" bIns="45720" rtlCol="0" anchor="b">
            <a:normAutofit/>
          </a:bodyPr>
          <a:lstStyle/>
          <a:p>
            <a:r>
              <a:rPr lang="en-US" sz="3600" b="1" dirty="0">
                <a:solidFill>
                  <a:srgbClr val="C00000"/>
                </a:solidFill>
                <a:latin typeface="Berlin Sans FB" panose="020E0602020502020306" pitchFamily="34" charset="0"/>
              </a:rPr>
              <a:t>Quality apprenticeships</a:t>
            </a:r>
            <a:br>
              <a:rPr lang="en-US" sz="3600" b="1" dirty="0">
                <a:solidFill>
                  <a:srgbClr val="C00000"/>
                </a:solidFill>
                <a:latin typeface="Berlin Sans FB" panose="020E0602020502020306" pitchFamily="34" charset="0"/>
              </a:rPr>
            </a:br>
            <a:br>
              <a:rPr lang="en-US" sz="3600" b="1" dirty="0">
                <a:solidFill>
                  <a:srgbClr val="C00000"/>
                </a:solidFill>
                <a:latin typeface="Berlin Sans FB" panose="020E0602020502020306" pitchFamily="34" charset="0"/>
              </a:rPr>
            </a:br>
            <a:r>
              <a:rPr lang="en-US" sz="3600" b="1" dirty="0">
                <a:solidFill>
                  <a:srgbClr val="C00000"/>
                </a:solidFill>
                <a:latin typeface="Berlin Sans FB" panose="020E0602020502020306" pitchFamily="34" charset="0"/>
              </a:rPr>
              <a:t>=&gt; </a:t>
            </a:r>
            <a:r>
              <a:rPr lang="en-US" sz="3700" kern="1200" dirty="0">
                <a:solidFill>
                  <a:schemeClr val="tx1"/>
                </a:solidFill>
                <a:latin typeface="+mj-lt"/>
                <a:ea typeface="+mj-ea"/>
                <a:cs typeface="+mj-cs"/>
              </a:rPr>
              <a:t>Finja Lee-Bethke</a:t>
            </a:r>
            <a:br>
              <a:rPr lang="en-US" sz="3700" kern="1200" dirty="0">
                <a:solidFill>
                  <a:schemeClr val="tx1"/>
                </a:solidFill>
                <a:latin typeface="+mj-lt"/>
                <a:ea typeface="+mj-ea"/>
                <a:cs typeface="+mj-cs"/>
              </a:rPr>
            </a:br>
            <a:br>
              <a:rPr lang="en-US" sz="3700" kern="1200" dirty="0">
                <a:solidFill>
                  <a:schemeClr val="tx1"/>
                </a:solidFill>
                <a:latin typeface="+mj-lt"/>
                <a:ea typeface="+mj-ea"/>
                <a:cs typeface="+mj-cs"/>
              </a:rPr>
            </a:br>
            <a:br>
              <a:rPr lang="en-US" sz="3700" b="1"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pic>
        <p:nvPicPr>
          <p:cNvPr id="4" name="Picture 3" descr="A red circle with a white and black logo&#10;&#10;Description automatically generated">
            <a:extLst>
              <a:ext uri="{FF2B5EF4-FFF2-40B4-BE49-F238E27FC236}">
                <a16:creationId xmlns:a16="http://schemas.microsoft.com/office/drawing/2014/main" id="{C15AD38D-CCEE-4BAF-F3E1-ABB1D2F21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283154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E4E1-D36E-4E36-BF4D-10D3E2D90856}"/>
              </a:ext>
            </a:extLst>
          </p:cNvPr>
          <p:cNvSpPr>
            <a:spLocks noGrp="1"/>
          </p:cNvSpPr>
          <p:nvPr>
            <p:ph idx="1"/>
          </p:nvPr>
        </p:nvSpPr>
        <p:spPr>
          <a:xfrm>
            <a:off x="2290185" y="2465664"/>
            <a:ext cx="7911185" cy="826055"/>
          </a:xfrm>
        </p:spPr>
        <p:txBody>
          <a:bodyPr vert="horz" lIns="91440" tIns="45720" rIns="91440" bIns="45720" rtlCol="0" anchor="t">
            <a:normAutofit/>
          </a:bodyPr>
          <a:lstStyle/>
          <a:p>
            <a:pPr marL="0" indent="0" algn="ctr">
              <a:buNone/>
            </a:pPr>
            <a:r>
              <a:rPr lang="en-GB" sz="4000" b="1" dirty="0">
                <a:solidFill>
                  <a:srgbClr val="C00000"/>
                </a:solidFill>
                <a:latin typeface="Berlin Sans FB" panose="020E0602020502020306" pitchFamily="34" charset="0"/>
              </a:rPr>
              <a:t>Traineeship – The Last Lap  </a:t>
            </a:r>
          </a:p>
          <a:p>
            <a:pPr marL="0" indent="0" algn="ctr">
              <a:buNone/>
            </a:pPr>
            <a:endParaRPr lang="en-GB" sz="4000" b="1" dirty="0">
              <a:solidFill>
                <a:srgbClr val="C00000"/>
              </a:solidFill>
              <a:latin typeface="Berlin Sans FB" panose="020E0602020502020306" pitchFamily="34" charset="0"/>
            </a:endParaRPr>
          </a:p>
          <a:p>
            <a:pPr marL="0" indent="0" algn="ctr">
              <a:buNone/>
            </a:pPr>
            <a:endParaRPr lang="en-GB" sz="4000" b="1" dirty="0">
              <a:solidFill>
                <a:srgbClr val="C00000"/>
              </a:solidFill>
              <a:latin typeface="Berlin Sans FB" panose="020E0602020502020306" pitchFamily="34" charset="0"/>
            </a:endParaRPr>
          </a:p>
        </p:txBody>
      </p:sp>
      <p:pic>
        <p:nvPicPr>
          <p:cNvPr id="4" name="Picture 3" descr="A close up of a sign&#10;&#10;Description automatically generated">
            <a:extLst>
              <a:ext uri="{FF2B5EF4-FFF2-40B4-BE49-F238E27FC236}">
                <a16:creationId xmlns:a16="http://schemas.microsoft.com/office/drawing/2014/main" id="{D6A641BA-C5A6-431C-8700-E827553D6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46" y="268009"/>
            <a:ext cx="1499788" cy="826055"/>
          </a:xfrm>
          <a:prstGeom prst="rect">
            <a:avLst/>
          </a:prstGeom>
        </p:spPr>
      </p:pic>
      <p:sp>
        <p:nvSpPr>
          <p:cNvPr id="2" name="Content Placeholder 2">
            <a:extLst>
              <a:ext uri="{FF2B5EF4-FFF2-40B4-BE49-F238E27FC236}">
                <a16:creationId xmlns:a16="http://schemas.microsoft.com/office/drawing/2014/main" id="{85595625-951D-B372-4C82-AEFFE95E00BF}"/>
              </a:ext>
            </a:extLst>
          </p:cNvPr>
          <p:cNvSpPr txBox="1">
            <a:spLocks/>
          </p:cNvSpPr>
          <p:nvPr/>
        </p:nvSpPr>
        <p:spPr>
          <a:xfrm>
            <a:off x="704219" y="2263526"/>
            <a:ext cx="10940875" cy="3886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000" dirty="0">
              <a:solidFill>
                <a:srgbClr val="000000"/>
              </a:solidFill>
              <a:latin typeface="Arial" panose="020B0604020202020204" pitchFamily="34" charset="0"/>
            </a:endParaRPr>
          </a:p>
        </p:txBody>
      </p:sp>
      <p:pic>
        <p:nvPicPr>
          <p:cNvPr id="5" name="Picture 4" descr="A red circle with a white and black logo&#10;&#10;Description automatically generated">
            <a:extLst>
              <a:ext uri="{FF2B5EF4-FFF2-40B4-BE49-F238E27FC236}">
                <a16:creationId xmlns:a16="http://schemas.microsoft.com/office/drawing/2014/main" id="{FD775C2F-BD22-1A8D-5D57-EB2A376F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pic>
        <p:nvPicPr>
          <p:cNvPr id="6" name="Picture 5">
            <a:extLst>
              <a:ext uri="{FF2B5EF4-FFF2-40B4-BE49-F238E27FC236}">
                <a16:creationId xmlns:a16="http://schemas.microsoft.com/office/drawing/2014/main" id="{D19C332D-9862-2D05-42DE-19ED57D950FA}"/>
              </a:ext>
            </a:extLst>
          </p:cNvPr>
          <p:cNvPicPr>
            <a:picLocks noChangeAspect="1"/>
          </p:cNvPicPr>
          <p:nvPr/>
        </p:nvPicPr>
        <p:blipFill>
          <a:blip r:embed="rId4"/>
          <a:stretch>
            <a:fillRect/>
          </a:stretch>
        </p:blipFill>
        <p:spPr>
          <a:xfrm>
            <a:off x="1869934" y="268008"/>
            <a:ext cx="1511305" cy="826055"/>
          </a:xfrm>
          <a:prstGeom prst="rect">
            <a:avLst/>
          </a:prstGeom>
        </p:spPr>
      </p:pic>
    </p:spTree>
    <p:extLst>
      <p:ext uri="{BB962C8B-B14F-4D97-AF65-F5344CB8AC3E}">
        <p14:creationId xmlns:p14="http://schemas.microsoft.com/office/powerpoint/2010/main" val="249601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3C2F3-4A90-43F8-FC25-ECBCB1A0F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E7925-7C36-9B7E-6EED-90C6175F386B}"/>
              </a:ext>
            </a:extLst>
          </p:cNvPr>
          <p:cNvSpPr>
            <a:spLocks noGrp="1"/>
          </p:cNvSpPr>
          <p:nvPr>
            <p:ph type="title"/>
          </p:nvPr>
        </p:nvSpPr>
        <p:spPr>
          <a:xfrm>
            <a:off x="933634" y="2004673"/>
            <a:ext cx="10324731" cy="2455567"/>
          </a:xfrm>
        </p:spPr>
        <p:txBody>
          <a:bodyPr vert="horz" lIns="91440" tIns="45720" rIns="91440" bIns="45720" rtlCol="0" anchor="b">
            <a:noAutofit/>
          </a:bodyPr>
          <a:lstStyle/>
          <a:p>
            <a:r>
              <a:rPr lang="en-GB" sz="3600" b="1" dirty="0">
                <a:solidFill>
                  <a:srgbClr val="C00000"/>
                </a:solidFill>
                <a:latin typeface="Berlin Sans FB" panose="020E0602020502020306" pitchFamily="34" charset="0"/>
              </a:rPr>
              <a:t>Quality Apprenticeships </a:t>
            </a:r>
            <a:br>
              <a:rPr lang="en-GB" sz="3600" b="1" dirty="0">
                <a:solidFill>
                  <a:srgbClr val="C00000"/>
                </a:solidFill>
                <a:latin typeface="Berlin Sans FB" panose="020E0602020502020306" pitchFamily="34" charset="0"/>
              </a:rPr>
            </a:br>
            <a:br>
              <a:rPr lang="en-GB" sz="3600" b="1" dirty="0">
                <a:solidFill>
                  <a:srgbClr val="C00000"/>
                </a:solidFill>
                <a:latin typeface="Berlin Sans FB" panose="020E0602020502020306" pitchFamily="34" charset="0"/>
              </a:rPr>
            </a:br>
            <a:br>
              <a:rPr lang="en-GB" sz="3200" b="1" i="1" dirty="0">
                <a:latin typeface="+mn-lt"/>
                <a:ea typeface="+mn-ea"/>
                <a:cs typeface="+mn-cs"/>
              </a:rPr>
            </a:br>
            <a:r>
              <a:rPr lang="en-GB" sz="3200" b="1" i="1" dirty="0">
                <a:latin typeface="+mn-lt"/>
                <a:ea typeface="+mn-ea"/>
                <a:cs typeface="+mn-cs"/>
              </a:rPr>
              <a:t>Which aspects of apprenticeships does your trade union see as the most urgent to improve, and why?</a:t>
            </a:r>
            <a:br>
              <a:rPr lang="en-GB" sz="3600" dirty="0"/>
            </a:br>
            <a:endParaRPr lang="en-US" sz="4800" kern="1200" dirty="0">
              <a:solidFill>
                <a:schemeClr val="tx1"/>
              </a:solidFill>
              <a:latin typeface="Berlin Sans FB" panose="020E0602020502020306" pitchFamily="34" charset="0"/>
            </a:endParaRPr>
          </a:p>
        </p:txBody>
      </p:sp>
      <p:pic>
        <p:nvPicPr>
          <p:cNvPr id="4" name="Picture 3" descr="A red circle with a white and black logo&#10;&#10;Description automatically generated">
            <a:extLst>
              <a:ext uri="{FF2B5EF4-FFF2-40B4-BE49-F238E27FC236}">
                <a16:creationId xmlns:a16="http://schemas.microsoft.com/office/drawing/2014/main" id="{E2B188AC-D8CB-66E0-256F-9056C7A6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2197455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7E4E1-D36E-4E36-BF4D-10D3E2D90856}"/>
              </a:ext>
            </a:extLst>
          </p:cNvPr>
          <p:cNvSpPr>
            <a:spLocks noGrp="1"/>
          </p:cNvSpPr>
          <p:nvPr>
            <p:ph idx="1"/>
          </p:nvPr>
        </p:nvSpPr>
        <p:spPr>
          <a:xfrm>
            <a:off x="838200" y="656948"/>
            <a:ext cx="10515600" cy="5520015"/>
          </a:xfrm>
        </p:spPr>
        <p:txBody>
          <a:bodyPr vert="horz" lIns="91440" tIns="45720" rIns="91440" bIns="45720" rtlCol="0" anchor="t">
            <a:normAutofit/>
          </a:bodyPr>
          <a:lstStyle/>
          <a:p>
            <a:pPr marL="0" indent="0" algn="ctr">
              <a:lnSpc>
                <a:spcPct val="107000"/>
              </a:lnSpc>
              <a:spcAft>
                <a:spcPts val="0"/>
              </a:spcAft>
              <a:buNone/>
            </a:pPr>
            <a:endParaRPr lang="en-GB"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buNone/>
            </a:pPr>
            <a:r>
              <a:rPr lang="en-GB" b="1" dirty="0">
                <a:solidFill>
                  <a:srgbClr val="C00000"/>
                </a:solidFill>
                <a:latin typeface="Berlin Sans FB"/>
                <a:ea typeface="Calibri" panose="020F0502020204030204" pitchFamily="34" charset="0"/>
                <a:cs typeface="Times New Roman"/>
              </a:rPr>
              <a:t>ETUC Youth Committee </a:t>
            </a:r>
            <a:endParaRPr lang="en-GB"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spcAft>
                <a:spcPts val="0"/>
              </a:spcAft>
              <a:buNone/>
            </a:pPr>
            <a:endParaRPr lang="en-GB" sz="2000"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spcAft>
                <a:spcPts val="0"/>
              </a:spcAft>
              <a:buNone/>
            </a:pPr>
            <a:endParaRPr lang="en-GB" sz="2000" b="1"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buNone/>
            </a:pPr>
            <a:r>
              <a:rPr lang="en-GB" dirty="0">
                <a:latin typeface="Berlin Sans FB"/>
                <a:ea typeface="Calibri" panose="020F0502020204030204" pitchFamily="34" charset="0"/>
                <a:cs typeface="Times New Roman"/>
              </a:rPr>
              <a:t>Lunch Break </a:t>
            </a:r>
            <a:endParaRPr lang="en-GB" dirty="0">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buNone/>
            </a:pPr>
            <a:endParaRPr lang="en-GB" dirty="0">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buNone/>
            </a:pPr>
            <a:endParaRPr lang="en-GB" dirty="0">
              <a:latin typeface="Berlin Sans FB" panose="020E0602020502020306" pitchFamily="34" charset="0"/>
              <a:ea typeface="Calibri" panose="020F0502020204030204" pitchFamily="34" charset="0"/>
              <a:cs typeface="Times New Roman" panose="02020603050405020304" pitchFamily="18" charset="0"/>
            </a:endParaRPr>
          </a:p>
          <a:p>
            <a:pPr marL="0" indent="0" algn="ctr">
              <a:lnSpc>
                <a:spcPct val="107000"/>
              </a:lnSpc>
              <a:buNone/>
            </a:pPr>
            <a:endParaRPr lang="en-GB" dirty="0">
              <a:latin typeface="Berlin Sans FB"/>
              <a:ea typeface="Calibri" panose="020F0502020204030204" pitchFamily="34" charset="0"/>
              <a:cs typeface="Times New Roman"/>
            </a:endParaRPr>
          </a:p>
          <a:p>
            <a:pPr marL="0" indent="0" algn="ctr">
              <a:lnSpc>
                <a:spcPct val="107000"/>
              </a:lnSpc>
              <a:buNone/>
            </a:pPr>
            <a:r>
              <a:rPr lang="en-GB" dirty="0">
                <a:latin typeface="Berlin Sans FB"/>
                <a:ea typeface="Calibri" panose="020F0502020204030204" pitchFamily="34" charset="0"/>
                <a:cs typeface="Times New Roman"/>
              </a:rPr>
              <a:t>The meeting will start again at 14:00</a:t>
            </a:r>
          </a:p>
          <a:p>
            <a:pPr marL="0" indent="0">
              <a:buNone/>
            </a:pPr>
            <a:endParaRPr lang="en-GB" dirty="0"/>
          </a:p>
        </p:txBody>
      </p:sp>
      <p:pic>
        <p:nvPicPr>
          <p:cNvPr id="4" name="Picture 3" descr="A close up of a sign&#10;&#10;Description automatically generated">
            <a:extLst>
              <a:ext uri="{FF2B5EF4-FFF2-40B4-BE49-F238E27FC236}">
                <a16:creationId xmlns:a16="http://schemas.microsoft.com/office/drawing/2014/main" id="{D6A641BA-C5A6-431C-8700-E827553D6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46" y="268009"/>
            <a:ext cx="1499788" cy="826055"/>
          </a:xfrm>
          <a:prstGeom prst="rect">
            <a:avLst/>
          </a:prstGeom>
        </p:spPr>
      </p:pic>
      <p:pic>
        <p:nvPicPr>
          <p:cNvPr id="7" name="Graphic 6" descr="Restaurant">
            <a:extLst>
              <a:ext uri="{FF2B5EF4-FFF2-40B4-BE49-F238E27FC236}">
                <a16:creationId xmlns:a16="http://schemas.microsoft.com/office/drawing/2014/main" id="{1BF0CB98-6EBB-43C4-9707-B503F93BA4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8187" y="2895777"/>
            <a:ext cx="914400" cy="914400"/>
          </a:xfrm>
          <a:prstGeom prst="rect">
            <a:avLst/>
          </a:prstGeom>
        </p:spPr>
      </p:pic>
      <p:pic>
        <p:nvPicPr>
          <p:cNvPr id="2" name="Picture 1" descr="A red circle with a white and black logo&#10;&#10;Description automatically generated">
            <a:extLst>
              <a:ext uri="{FF2B5EF4-FFF2-40B4-BE49-F238E27FC236}">
                <a16:creationId xmlns:a16="http://schemas.microsoft.com/office/drawing/2014/main" id="{839756B7-50B0-9B81-4BB5-C6FE741C6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150375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7D3D1-427D-4E83-DBF4-6DA29837F1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2FB88-75BF-91E1-08A4-367817CA8217}"/>
              </a:ext>
            </a:extLst>
          </p:cNvPr>
          <p:cNvSpPr>
            <a:spLocks noGrp="1"/>
          </p:cNvSpPr>
          <p:nvPr>
            <p:ph type="title"/>
          </p:nvPr>
        </p:nvSpPr>
        <p:spPr>
          <a:xfrm>
            <a:off x="858521" y="301542"/>
            <a:ext cx="9231410" cy="3542045"/>
          </a:xfrm>
        </p:spPr>
        <p:txBody>
          <a:bodyPr vert="horz" lIns="91440" tIns="45720" rIns="91440" bIns="45720" rtlCol="0" anchor="b">
            <a:normAutofit/>
          </a:bodyPr>
          <a:lstStyle/>
          <a:p>
            <a:r>
              <a:rPr lang="en-US" sz="6000" b="1" kern="1200" dirty="0">
                <a:solidFill>
                  <a:srgbClr val="C00000"/>
                </a:solidFill>
                <a:latin typeface="Berlin Sans FB" panose="020E0602020502020306" pitchFamily="34" charset="0"/>
              </a:rPr>
              <a:t>Regional Priorities</a:t>
            </a:r>
            <a:br>
              <a:rPr lang="en-US" sz="6000" b="1" kern="1200" dirty="0">
                <a:solidFill>
                  <a:schemeClr val="tx1"/>
                </a:solidFill>
              </a:rPr>
            </a:br>
            <a:br>
              <a:rPr lang="en-US" sz="6000" b="1" kern="1200" dirty="0">
                <a:solidFill>
                  <a:schemeClr val="tx1"/>
                </a:solidFill>
              </a:rPr>
            </a:br>
            <a:endParaRPr lang="en-US" sz="6000" kern="1200" dirty="0">
              <a:solidFill>
                <a:schemeClr val="tx1"/>
              </a:solidFill>
            </a:endParaRPr>
          </a:p>
        </p:txBody>
      </p:sp>
      <p:pic>
        <p:nvPicPr>
          <p:cNvPr id="4" name="Picture 3" descr="A red circle with a white and black logo&#10;&#10;Description automatically generated">
            <a:extLst>
              <a:ext uri="{FF2B5EF4-FFF2-40B4-BE49-F238E27FC236}">
                <a16:creationId xmlns:a16="http://schemas.microsoft.com/office/drawing/2014/main" id="{14B37A46-FB35-D53F-E58E-3F113B9DA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19655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FDEF-500D-618E-1279-80EEF737C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25A9-2F9A-EFB6-9ECB-1D4AE1E93195}"/>
              </a:ext>
            </a:extLst>
          </p:cNvPr>
          <p:cNvSpPr>
            <a:spLocks noGrp="1"/>
          </p:cNvSpPr>
          <p:nvPr>
            <p:ph type="title"/>
          </p:nvPr>
        </p:nvSpPr>
        <p:spPr>
          <a:xfrm>
            <a:off x="842230" y="0"/>
            <a:ext cx="9231410" cy="3542045"/>
          </a:xfrm>
        </p:spPr>
        <p:txBody>
          <a:bodyPr vert="horz" lIns="91440" tIns="45720" rIns="91440" bIns="45720" rtlCol="0" anchor="b">
            <a:normAutofit/>
          </a:bodyPr>
          <a:lstStyle/>
          <a:p>
            <a:r>
              <a:rPr lang="en-US" sz="5500" b="1" kern="1200" dirty="0">
                <a:solidFill>
                  <a:srgbClr val="C00000"/>
                </a:solidFill>
                <a:latin typeface="Berlin Sans FB" panose="020E0602020502020306" pitchFamily="34" charset="0"/>
              </a:rPr>
              <a:t>ETUC Youth Bureau</a:t>
            </a:r>
            <a:br>
              <a:rPr lang="en-US" sz="5500" b="1" kern="1200" dirty="0">
                <a:solidFill>
                  <a:schemeClr val="tx1"/>
                </a:solidFill>
                <a:latin typeface="Berlin Sans FB" panose="020E0602020502020306" pitchFamily="34" charset="0"/>
              </a:rPr>
            </a:br>
            <a:br>
              <a:rPr lang="en-US" sz="5500" b="1" kern="1200" dirty="0">
                <a:solidFill>
                  <a:schemeClr val="tx1"/>
                </a:solidFill>
                <a:latin typeface="Berlin Sans FB" panose="020E0602020502020306" pitchFamily="34" charset="0"/>
              </a:rPr>
            </a:br>
            <a:endParaRPr lang="en-US" sz="5500" kern="1200" dirty="0">
              <a:solidFill>
                <a:schemeClr val="tx1"/>
              </a:solidFill>
              <a:latin typeface="Berlin Sans FB" panose="020E0602020502020306" pitchFamily="34" charset="0"/>
            </a:endParaRPr>
          </a:p>
        </p:txBody>
      </p:sp>
      <p:pic>
        <p:nvPicPr>
          <p:cNvPr id="4" name="Picture 3" descr="A red circle with a white and black logo&#10;&#10;Description automatically generated">
            <a:extLst>
              <a:ext uri="{FF2B5EF4-FFF2-40B4-BE49-F238E27FC236}">
                <a16:creationId xmlns:a16="http://schemas.microsoft.com/office/drawing/2014/main" id="{AF4D4D04-BA9E-C640-BF85-ECC75B989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pic>
        <p:nvPicPr>
          <p:cNvPr id="4098" name="Picture 2" descr="Youth Bureau 2024-2026">
            <a:extLst>
              <a:ext uri="{FF2B5EF4-FFF2-40B4-BE49-F238E27FC236}">
                <a16:creationId xmlns:a16="http://schemas.microsoft.com/office/drawing/2014/main" id="{5B383DF7-F335-6C8E-029A-CF38FF967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92" y="2105275"/>
            <a:ext cx="6296968" cy="35420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CA4D66-8D5A-753F-6AFA-A8FF581B546C}"/>
              </a:ext>
            </a:extLst>
          </p:cNvPr>
          <p:cNvSpPr txBox="1"/>
          <p:nvPr/>
        </p:nvSpPr>
        <p:spPr>
          <a:xfrm>
            <a:off x="508000" y="2306638"/>
            <a:ext cx="4663440" cy="3693319"/>
          </a:xfrm>
          <a:prstGeom prst="rect">
            <a:avLst/>
          </a:prstGeom>
          <a:noFill/>
        </p:spPr>
        <p:txBody>
          <a:bodyPr wrap="square" rtlCol="0">
            <a:spAutoFit/>
          </a:bodyPr>
          <a:lstStyle/>
          <a:p>
            <a:r>
              <a:rPr lang="en-GB" b="1" dirty="0"/>
              <a:t>Celine Ruffié </a:t>
            </a:r>
            <a:r>
              <a:rPr lang="en-GB" dirty="0"/>
              <a:t>(ETF)</a:t>
            </a:r>
          </a:p>
          <a:p>
            <a:endParaRPr lang="en-GB" b="1" dirty="0"/>
          </a:p>
          <a:p>
            <a:endParaRPr lang="en-GB" b="1" dirty="0"/>
          </a:p>
          <a:p>
            <a:r>
              <a:rPr lang="en-GB" b="1" dirty="0"/>
              <a:t>Finja Lee Bethke</a:t>
            </a:r>
            <a:r>
              <a:rPr lang="en-GB" dirty="0"/>
              <a:t>, (DGB Germany)</a:t>
            </a:r>
            <a:br>
              <a:rPr lang="en-GB" dirty="0"/>
            </a:br>
            <a:r>
              <a:rPr lang="en-GB" b="1" dirty="0"/>
              <a:t>Vera De Man, </a:t>
            </a:r>
            <a:r>
              <a:rPr lang="en-GB" dirty="0"/>
              <a:t>(CNV The Netherland)</a:t>
            </a:r>
            <a:br>
              <a:rPr lang="en-GB" dirty="0"/>
            </a:br>
            <a:endParaRPr lang="en-GB" dirty="0"/>
          </a:p>
          <a:p>
            <a:r>
              <a:rPr lang="en-GB" b="1" dirty="0"/>
              <a:t>Raquel Antunes </a:t>
            </a:r>
            <a:r>
              <a:rPr lang="en-GB" b="1" dirty="0" err="1"/>
              <a:t>Tremoco</a:t>
            </a:r>
            <a:r>
              <a:rPr lang="en-GB" dirty="0"/>
              <a:t>, (UGT Portugal)</a:t>
            </a:r>
          </a:p>
          <a:p>
            <a:r>
              <a:rPr lang="en-GB" b="1" dirty="0"/>
              <a:t>Mathis Godefroid</a:t>
            </a:r>
            <a:r>
              <a:rPr lang="en-GB" dirty="0"/>
              <a:t>, (LCGB Luxembourg)</a:t>
            </a:r>
          </a:p>
          <a:p>
            <a:r>
              <a:rPr lang="en-GB" b="1" dirty="0"/>
              <a:t>Alicja Skowron</a:t>
            </a:r>
            <a:r>
              <a:rPr lang="en-GB" dirty="0"/>
              <a:t>, (</a:t>
            </a:r>
            <a:r>
              <a:rPr lang="en-GB" dirty="0" err="1"/>
              <a:t>Solidarnosc</a:t>
            </a:r>
            <a:r>
              <a:rPr lang="en-GB" dirty="0"/>
              <a:t>, Poland)</a:t>
            </a:r>
          </a:p>
          <a:p>
            <a:r>
              <a:rPr lang="en-GB" b="1" dirty="0"/>
              <a:t>Ástþór Jón Ragnheiðarson, </a:t>
            </a:r>
            <a:r>
              <a:rPr lang="en-GB" dirty="0"/>
              <a:t>(ASI Iceland)</a:t>
            </a:r>
            <a:br>
              <a:rPr lang="en-GB" dirty="0"/>
            </a:br>
            <a:r>
              <a:rPr lang="en-GB" b="1" dirty="0"/>
              <a:t>Antonella Kardum</a:t>
            </a:r>
            <a:r>
              <a:rPr lang="en-GB" dirty="0"/>
              <a:t>, (SSSH Croatia)</a:t>
            </a:r>
          </a:p>
          <a:p>
            <a:br>
              <a:rPr lang="en-GB" dirty="0"/>
            </a:br>
            <a:endParaRPr lang="en-GB" dirty="0"/>
          </a:p>
        </p:txBody>
      </p:sp>
    </p:spTree>
    <p:extLst>
      <p:ext uri="{BB962C8B-B14F-4D97-AF65-F5344CB8AC3E}">
        <p14:creationId xmlns:p14="http://schemas.microsoft.com/office/powerpoint/2010/main" val="10770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0AB8-95E1-6001-142E-E61E762CD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BECF9-895A-1D4E-E6DF-7B6D4D709BBB}"/>
              </a:ext>
            </a:extLst>
          </p:cNvPr>
          <p:cNvSpPr>
            <a:spLocks noGrp="1"/>
          </p:cNvSpPr>
          <p:nvPr>
            <p:ph type="title"/>
          </p:nvPr>
        </p:nvSpPr>
        <p:spPr>
          <a:xfrm>
            <a:off x="353132" y="-560343"/>
            <a:ext cx="9231410" cy="3542045"/>
          </a:xfrm>
        </p:spPr>
        <p:txBody>
          <a:bodyPr vert="horz" lIns="91440" tIns="45720" rIns="91440" bIns="45720" rtlCol="0" anchor="b">
            <a:normAutofit/>
          </a:bodyPr>
          <a:lstStyle/>
          <a:p>
            <a:r>
              <a:rPr lang="en-US" sz="4800" b="1" kern="1200" dirty="0">
                <a:solidFill>
                  <a:srgbClr val="C00000"/>
                </a:solidFill>
                <a:latin typeface="Berlin Sans FB" panose="020E0602020502020306" pitchFamily="34" charset="0"/>
              </a:rPr>
              <a:t>ETUC Youth Bureau - Elections</a:t>
            </a:r>
            <a:br>
              <a:rPr lang="en-US" sz="5500" b="1" kern="1200" dirty="0">
                <a:solidFill>
                  <a:schemeClr val="tx1"/>
                </a:solidFill>
                <a:latin typeface="Berlin Sans FB" panose="020E0602020502020306" pitchFamily="34" charset="0"/>
              </a:rPr>
            </a:br>
            <a:br>
              <a:rPr lang="en-US" sz="5500" b="1" kern="1200" dirty="0">
                <a:solidFill>
                  <a:schemeClr val="tx1"/>
                </a:solidFill>
                <a:latin typeface="Berlin Sans FB" panose="020E0602020502020306" pitchFamily="34" charset="0"/>
              </a:rPr>
            </a:br>
            <a:endParaRPr lang="en-US" sz="5500" kern="1200" dirty="0">
              <a:solidFill>
                <a:schemeClr val="tx1"/>
              </a:solidFill>
              <a:latin typeface="Berlin Sans FB" panose="020E0602020502020306" pitchFamily="34" charset="0"/>
            </a:endParaRPr>
          </a:p>
        </p:txBody>
      </p:sp>
      <p:pic>
        <p:nvPicPr>
          <p:cNvPr id="4" name="Picture 3" descr="A red circle with a white and black logo&#10;&#10;Description automatically generated">
            <a:extLst>
              <a:ext uri="{FF2B5EF4-FFF2-40B4-BE49-F238E27FC236}">
                <a16:creationId xmlns:a16="http://schemas.microsoft.com/office/drawing/2014/main" id="{D25C7A4E-EA55-3EE0-6D7C-971DF1CDD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
        <p:nvSpPr>
          <p:cNvPr id="3" name="TextBox 2">
            <a:extLst>
              <a:ext uri="{FF2B5EF4-FFF2-40B4-BE49-F238E27FC236}">
                <a16:creationId xmlns:a16="http://schemas.microsoft.com/office/drawing/2014/main" id="{C703AB97-FA64-4CAF-8537-D189498F7974}"/>
              </a:ext>
            </a:extLst>
          </p:cNvPr>
          <p:cNvSpPr txBox="1"/>
          <p:nvPr/>
        </p:nvSpPr>
        <p:spPr>
          <a:xfrm>
            <a:off x="799959" y="1901469"/>
            <a:ext cx="4244753" cy="1815882"/>
          </a:xfrm>
          <a:prstGeom prst="rect">
            <a:avLst/>
          </a:prstGeom>
          <a:noFill/>
        </p:spPr>
        <p:txBody>
          <a:bodyPr wrap="square" rtlCol="0">
            <a:spAutoFit/>
          </a:bodyPr>
          <a:lstStyle/>
          <a:p>
            <a:r>
              <a:rPr lang="en-GB" sz="2800" b="1" dirty="0"/>
              <a:t>17 June - 2026</a:t>
            </a:r>
            <a:br>
              <a:rPr lang="en-GB" sz="2800" b="1" dirty="0"/>
            </a:br>
            <a:br>
              <a:rPr lang="en-GB" sz="2800" b="1" dirty="0"/>
            </a:br>
            <a:r>
              <a:rPr lang="en-GB" sz="2800" b="1" dirty="0"/>
              <a:t>(deadline for applications: 1 May 2026</a:t>
            </a:r>
            <a:r>
              <a:rPr lang="en-GB" b="1" dirty="0"/>
              <a:t>) </a:t>
            </a:r>
            <a:endParaRPr lang="en-GB" dirty="0"/>
          </a:p>
        </p:txBody>
      </p:sp>
      <p:pic>
        <p:nvPicPr>
          <p:cNvPr id="6" name="Picture 5">
            <a:extLst>
              <a:ext uri="{FF2B5EF4-FFF2-40B4-BE49-F238E27FC236}">
                <a16:creationId xmlns:a16="http://schemas.microsoft.com/office/drawing/2014/main" id="{B4851AFF-EBE8-2BB9-5961-B584946A23CB}"/>
              </a:ext>
            </a:extLst>
          </p:cNvPr>
          <p:cNvPicPr>
            <a:picLocks noChangeAspect="1"/>
          </p:cNvPicPr>
          <p:nvPr/>
        </p:nvPicPr>
        <p:blipFill>
          <a:blip r:embed="rId3"/>
          <a:stretch>
            <a:fillRect/>
          </a:stretch>
        </p:blipFill>
        <p:spPr>
          <a:xfrm>
            <a:off x="6536662" y="1435894"/>
            <a:ext cx="4539830" cy="4562914"/>
          </a:xfrm>
          <a:prstGeom prst="rect">
            <a:avLst/>
          </a:prstGeom>
        </p:spPr>
      </p:pic>
      <p:sp>
        <p:nvSpPr>
          <p:cNvPr id="7" name="TextBox 6">
            <a:extLst>
              <a:ext uri="{FF2B5EF4-FFF2-40B4-BE49-F238E27FC236}">
                <a16:creationId xmlns:a16="http://schemas.microsoft.com/office/drawing/2014/main" id="{D4A15C67-1840-E0BF-79BF-880EF3645612}"/>
              </a:ext>
            </a:extLst>
          </p:cNvPr>
          <p:cNvSpPr txBox="1"/>
          <p:nvPr/>
        </p:nvSpPr>
        <p:spPr>
          <a:xfrm>
            <a:off x="6900530" y="5998808"/>
            <a:ext cx="3848986" cy="369332"/>
          </a:xfrm>
          <a:prstGeom prst="rect">
            <a:avLst/>
          </a:prstGeom>
          <a:noFill/>
        </p:spPr>
        <p:txBody>
          <a:bodyPr wrap="square" rtlCol="0">
            <a:spAutoFit/>
          </a:bodyPr>
          <a:lstStyle/>
          <a:p>
            <a:r>
              <a:rPr lang="en-GB" i="1" dirty="0"/>
              <a:t>Rules and procedures- ETUC Youth</a:t>
            </a:r>
          </a:p>
        </p:txBody>
      </p:sp>
    </p:spTree>
    <p:extLst>
      <p:ext uri="{BB962C8B-B14F-4D97-AF65-F5344CB8AC3E}">
        <p14:creationId xmlns:p14="http://schemas.microsoft.com/office/powerpoint/2010/main" val="36984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4973-73E1-4DD4-CCC9-6E3EDF232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BC333-F524-8E23-B87A-C911DBABF8D0}"/>
              </a:ext>
            </a:extLst>
          </p:cNvPr>
          <p:cNvSpPr>
            <a:spLocks noGrp="1"/>
          </p:cNvSpPr>
          <p:nvPr>
            <p:ph type="title"/>
          </p:nvPr>
        </p:nvSpPr>
        <p:spPr>
          <a:xfrm>
            <a:off x="508000" y="-1493520"/>
            <a:ext cx="9231410" cy="3542045"/>
          </a:xfrm>
        </p:spPr>
        <p:txBody>
          <a:bodyPr vert="horz" lIns="91440" tIns="45720" rIns="91440" bIns="45720" rtlCol="0" anchor="b">
            <a:normAutofit/>
          </a:bodyPr>
          <a:lstStyle/>
          <a:p>
            <a:r>
              <a:rPr lang="en-US" sz="5500" b="1" kern="1200" dirty="0">
                <a:solidFill>
                  <a:srgbClr val="C00000"/>
                </a:solidFill>
                <a:latin typeface="Berlin Sans FB" panose="020E0602020502020306" pitchFamily="34" charset="0"/>
              </a:rPr>
              <a:t>ETUC Youth Regions</a:t>
            </a:r>
            <a:br>
              <a:rPr lang="en-US" sz="5500" b="1" kern="1200" dirty="0">
                <a:solidFill>
                  <a:schemeClr val="tx1"/>
                </a:solidFill>
                <a:latin typeface="Berlin Sans FB" panose="020E0602020502020306" pitchFamily="34" charset="0"/>
              </a:rPr>
            </a:br>
            <a:endParaRPr lang="en-US" sz="5500" kern="1200" dirty="0">
              <a:solidFill>
                <a:schemeClr val="tx1"/>
              </a:solidFill>
              <a:latin typeface="Berlin Sans FB" panose="020E0602020502020306" pitchFamily="34" charset="0"/>
            </a:endParaRPr>
          </a:p>
        </p:txBody>
      </p:sp>
      <p:pic>
        <p:nvPicPr>
          <p:cNvPr id="4" name="Picture 3" descr="A red circle with a white and black logo&#10;&#10;Description automatically generated">
            <a:extLst>
              <a:ext uri="{FF2B5EF4-FFF2-40B4-BE49-F238E27FC236}">
                <a16:creationId xmlns:a16="http://schemas.microsoft.com/office/drawing/2014/main" id="{59E0F148-6F2E-F0C0-A837-C5E3BC08F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pic>
        <p:nvPicPr>
          <p:cNvPr id="6" name="Picture 5">
            <a:extLst>
              <a:ext uri="{FF2B5EF4-FFF2-40B4-BE49-F238E27FC236}">
                <a16:creationId xmlns:a16="http://schemas.microsoft.com/office/drawing/2014/main" id="{264DAE38-63FF-8B60-D8E4-8528242C4DA2}"/>
              </a:ext>
            </a:extLst>
          </p:cNvPr>
          <p:cNvPicPr>
            <a:picLocks noChangeAspect="1"/>
          </p:cNvPicPr>
          <p:nvPr/>
        </p:nvPicPr>
        <p:blipFill>
          <a:blip r:embed="rId3"/>
          <a:stretch>
            <a:fillRect/>
          </a:stretch>
        </p:blipFill>
        <p:spPr>
          <a:xfrm>
            <a:off x="1137019" y="1140098"/>
            <a:ext cx="9917961" cy="5717902"/>
          </a:xfrm>
          <a:prstGeom prst="rect">
            <a:avLst/>
          </a:prstGeom>
        </p:spPr>
      </p:pic>
    </p:spTree>
    <p:extLst>
      <p:ext uri="{BB962C8B-B14F-4D97-AF65-F5344CB8AC3E}">
        <p14:creationId xmlns:p14="http://schemas.microsoft.com/office/powerpoint/2010/main" val="361552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33D3EF-48B9-CCDE-3D21-DCB65D25EB3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690FD-4315-84A8-9BF3-03C338128D14}"/>
              </a:ext>
            </a:extLst>
          </p:cNvPr>
          <p:cNvSpPr>
            <a:spLocks noGrp="1"/>
          </p:cNvSpPr>
          <p:nvPr>
            <p:ph type="title"/>
          </p:nvPr>
        </p:nvSpPr>
        <p:spPr>
          <a:xfrm>
            <a:off x="1242711" y="2133230"/>
            <a:ext cx="9231410" cy="2839196"/>
          </a:xfrm>
        </p:spPr>
        <p:txBody>
          <a:bodyPr vert="horz" lIns="91440" tIns="45720" rIns="91440" bIns="45720" rtlCol="0" anchor="b">
            <a:normAutofit fontScale="90000"/>
          </a:bodyPr>
          <a:lstStyle/>
          <a:p>
            <a:pPr lvl="1" algn="l" rtl="0">
              <a:lnSpc>
                <a:spcPct val="90000"/>
              </a:lnSpc>
              <a:spcBef>
                <a:spcPct val="0"/>
              </a:spcBef>
            </a:pPr>
            <a:r>
              <a:rPr lang="en-US" sz="6000" b="1" kern="1200" dirty="0">
                <a:solidFill>
                  <a:srgbClr val="C00000"/>
                </a:solidFill>
                <a:latin typeface="Berlin Sans FB" panose="020E0602020502020306" pitchFamily="34" charset="0"/>
                <a:ea typeface="+mj-ea"/>
                <a:cs typeface="+mj-cs"/>
              </a:rPr>
              <a:t>Regional Priorities</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r>
              <a:rPr lang="en-US" sz="2900" b="1" i="1" kern="1200" dirty="0">
                <a:solidFill>
                  <a:schemeClr val="tx1"/>
                </a:solidFill>
                <a:latin typeface="+mj-lt"/>
                <a:ea typeface="+mj-ea"/>
                <a:cs typeface="+mj-cs"/>
              </a:rPr>
              <a:t>What are the key priorities for your region within ETUC Youth?</a:t>
            </a:r>
            <a:br>
              <a:rPr lang="en-US" sz="2900" b="1" i="1"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b="1" i="1" kern="1200" dirty="0">
                <a:solidFill>
                  <a:schemeClr val="tx1"/>
                </a:solidFill>
                <a:latin typeface="+mj-lt"/>
                <a:ea typeface="+mj-ea"/>
                <a:cs typeface="+mj-cs"/>
              </a:rPr>
              <a:t>Which topics should be included on the agenda of the next Youth Committee meeting in June 2026?</a:t>
            </a:r>
            <a:br>
              <a:rPr lang="en-US" sz="2900" b="1" i="1"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b="1" i="1" kern="1200" dirty="0">
                <a:solidFill>
                  <a:schemeClr val="tx1"/>
                </a:solidFill>
                <a:latin typeface="+mj-lt"/>
                <a:ea typeface="+mj-ea"/>
                <a:cs typeface="+mj-cs"/>
              </a:rPr>
              <a:t>What should be the strategic priorities for the next ETUC Youth mandate following the June 2026 elections?</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pic>
        <p:nvPicPr>
          <p:cNvPr id="4" name="Picture 3" descr="A red circle with a white and black logo&#10;&#10;Description automatically generated">
            <a:extLst>
              <a:ext uri="{FF2B5EF4-FFF2-40B4-BE49-F238E27FC236}">
                <a16:creationId xmlns:a16="http://schemas.microsoft.com/office/drawing/2014/main" id="{4F8F5709-4C33-6E5E-29C1-7082D7D6C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Tree>
    <p:extLst>
      <p:ext uri="{BB962C8B-B14F-4D97-AF65-F5344CB8AC3E}">
        <p14:creationId xmlns:p14="http://schemas.microsoft.com/office/powerpoint/2010/main" val="37121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4C39-8F42-8534-3E4F-1045C8D9F64A}"/>
              </a:ext>
            </a:extLst>
          </p:cNvPr>
          <p:cNvSpPr>
            <a:spLocks noGrp="1"/>
          </p:cNvSpPr>
          <p:nvPr>
            <p:ph type="title"/>
          </p:nvPr>
        </p:nvSpPr>
        <p:spPr/>
        <p:txBody>
          <a:bodyPr/>
          <a:lstStyle/>
          <a:p>
            <a:r>
              <a:rPr lang="en-GB" dirty="0">
                <a:solidFill>
                  <a:srgbClr val="C00000"/>
                </a:solidFill>
                <a:latin typeface="Berlin Sans FB" panose="020E0602020502020306" pitchFamily="34" charset="0"/>
              </a:rPr>
              <a:t>Four column document </a:t>
            </a:r>
          </a:p>
        </p:txBody>
      </p:sp>
      <p:graphicFrame>
        <p:nvGraphicFramePr>
          <p:cNvPr id="5" name="Content Placeholder 4">
            <a:extLst>
              <a:ext uri="{FF2B5EF4-FFF2-40B4-BE49-F238E27FC236}">
                <a16:creationId xmlns:a16="http://schemas.microsoft.com/office/drawing/2014/main" id="{C0C60BAA-DEE7-034A-0BFF-8FC130E60930}"/>
              </a:ext>
            </a:extLst>
          </p:cNvPr>
          <p:cNvGraphicFramePr>
            <a:graphicFrameLocks noGrp="1"/>
          </p:cNvGraphicFramePr>
          <p:nvPr>
            <p:ph idx="1"/>
          </p:nvPr>
        </p:nvGraphicFramePr>
        <p:xfrm>
          <a:off x="838199" y="1825625"/>
          <a:ext cx="2337620" cy="1112520"/>
        </p:xfrm>
        <a:graphic>
          <a:graphicData uri="http://schemas.openxmlformats.org/drawingml/2006/table">
            <a:tbl>
              <a:tblPr firstRow="1" bandRow="1">
                <a:tableStyleId>{5C22544A-7EE6-4342-B048-85BDC9FD1C3A}</a:tableStyleId>
              </a:tblPr>
              <a:tblGrid>
                <a:gridCol w="2337620">
                  <a:extLst>
                    <a:ext uri="{9D8B030D-6E8A-4147-A177-3AD203B41FA5}">
                      <a16:colId xmlns:a16="http://schemas.microsoft.com/office/drawing/2014/main" val="3132381725"/>
                    </a:ext>
                  </a:extLst>
                </a:gridCol>
              </a:tblGrid>
              <a:tr h="370840">
                <a:tc>
                  <a:txBody>
                    <a:bodyPr/>
                    <a:lstStyle/>
                    <a:p>
                      <a:r>
                        <a:rPr lang="en-GB" dirty="0"/>
                        <a:t>EC Proposal </a:t>
                      </a:r>
                    </a:p>
                  </a:txBody>
                  <a:tcPr/>
                </a:tc>
                <a:extLst>
                  <a:ext uri="{0D108BD9-81ED-4DB2-BD59-A6C34878D82A}">
                    <a16:rowId xmlns:a16="http://schemas.microsoft.com/office/drawing/2014/main" val="1138261374"/>
                  </a:ext>
                </a:extLst>
              </a:tr>
              <a:tr h="370840">
                <a:tc>
                  <a:txBody>
                    <a:bodyPr/>
                    <a:lstStyle/>
                    <a:p>
                      <a:r>
                        <a:rPr lang="en-GB" dirty="0"/>
                        <a:t>April 2024</a:t>
                      </a:r>
                    </a:p>
                  </a:txBody>
                  <a:tcPr/>
                </a:tc>
                <a:extLst>
                  <a:ext uri="{0D108BD9-81ED-4DB2-BD59-A6C34878D82A}">
                    <a16:rowId xmlns:a16="http://schemas.microsoft.com/office/drawing/2014/main" val="2354755475"/>
                  </a:ext>
                </a:extLst>
              </a:tr>
              <a:tr h="370840">
                <a:tc>
                  <a:txBody>
                    <a:bodyPr/>
                    <a:lstStyle/>
                    <a:p>
                      <a:endParaRPr lang="en-GB" i="1" dirty="0"/>
                    </a:p>
                  </a:txBody>
                  <a:tcPr/>
                </a:tc>
                <a:extLst>
                  <a:ext uri="{0D108BD9-81ED-4DB2-BD59-A6C34878D82A}">
                    <a16:rowId xmlns:a16="http://schemas.microsoft.com/office/drawing/2014/main" val="2746627712"/>
                  </a:ext>
                </a:extLst>
              </a:tr>
            </a:tbl>
          </a:graphicData>
        </a:graphic>
      </p:graphicFrame>
      <p:graphicFrame>
        <p:nvGraphicFramePr>
          <p:cNvPr id="6" name="Content Placeholder 4">
            <a:extLst>
              <a:ext uri="{FF2B5EF4-FFF2-40B4-BE49-F238E27FC236}">
                <a16:creationId xmlns:a16="http://schemas.microsoft.com/office/drawing/2014/main" id="{667537F5-7B81-4633-BA26-816E676336BB}"/>
              </a:ext>
            </a:extLst>
          </p:cNvPr>
          <p:cNvGraphicFramePr>
            <a:graphicFrameLocks/>
          </p:cNvGraphicFramePr>
          <p:nvPr/>
        </p:nvGraphicFramePr>
        <p:xfrm>
          <a:off x="3468328" y="1825625"/>
          <a:ext cx="2337620" cy="1112520"/>
        </p:xfrm>
        <a:graphic>
          <a:graphicData uri="http://schemas.openxmlformats.org/drawingml/2006/table">
            <a:tbl>
              <a:tblPr firstRow="1" bandRow="1">
                <a:tableStyleId>{5C22544A-7EE6-4342-B048-85BDC9FD1C3A}</a:tableStyleId>
              </a:tblPr>
              <a:tblGrid>
                <a:gridCol w="2337620">
                  <a:extLst>
                    <a:ext uri="{9D8B030D-6E8A-4147-A177-3AD203B41FA5}">
                      <a16:colId xmlns:a16="http://schemas.microsoft.com/office/drawing/2014/main" val="3132381725"/>
                    </a:ext>
                  </a:extLst>
                </a:gridCol>
              </a:tblGrid>
              <a:tr h="370840">
                <a:tc>
                  <a:txBody>
                    <a:bodyPr/>
                    <a:lstStyle/>
                    <a:p>
                      <a:r>
                        <a:rPr lang="en-GB" dirty="0"/>
                        <a:t>EP Opinion </a:t>
                      </a:r>
                    </a:p>
                  </a:txBody>
                  <a:tcPr/>
                </a:tc>
                <a:extLst>
                  <a:ext uri="{0D108BD9-81ED-4DB2-BD59-A6C34878D82A}">
                    <a16:rowId xmlns:a16="http://schemas.microsoft.com/office/drawing/2014/main" val="1138261374"/>
                  </a:ext>
                </a:extLst>
              </a:tr>
              <a:tr h="370840">
                <a:tc>
                  <a:txBody>
                    <a:bodyPr/>
                    <a:lstStyle/>
                    <a:p>
                      <a:r>
                        <a:rPr lang="en-GB" dirty="0"/>
                        <a:t>October 2025</a:t>
                      </a:r>
                    </a:p>
                  </a:txBody>
                  <a:tcPr/>
                </a:tc>
                <a:extLst>
                  <a:ext uri="{0D108BD9-81ED-4DB2-BD59-A6C34878D82A}">
                    <a16:rowId xmlns:a16="http://schemas.microsoft.com/office/drawing/2014/main" val="2354755475"/>
                  </a:ext>
                </a:extLst>
              </a:tr>
              <a:tr h="370840">
                <a:tc>
                  <a:txBody>
                    <a:bodyPr/>
                    <a:lstStyle/>
                    <a:p>
                      <a:endParaRPr lang="en-GB" sz="1800" i="1" dirty="0"/>
                    </a:p>
                  </a:txBody>
                  <a:tcPr/>
                </a:tc>
                <a:extLst>
                  <a:ext uri="{0D108BD9-81ED-4DB2-BD59-A6C34878D82A}">
                    <a16:rowId xmlns:a16="http://schemas.microsoft.com/office/drawing/2014/main" val="4256107869"/>
                  </a:ext>
                </a:extLst>
              </a:tr>
            </a:tbl>
          </a:graphicData>
        </a:graphic>
      </p:graphicFrame>
      <p:graphicFrame>
        <p:nvGraphicFramePr>
          <p:cNvPr id="7" name="Content Placeholder 4">
            <a:extLst>
              <a:ext uri="{FF2B5EF4-FFF2-40B4-BE49-F238E27FC236}">
                <a16:creationId xmlns:a16="http://schemas.microsoft.com/office/drawing/2014/main" id="{A206E686-D3A6-7BF0-74A1-0892DA1B6ECD}"/>
              </a:ext>
            </a:extLst>
          </p:cNvPr>
          <p:cNvGraphicFramePr>
            <a:graphicFrameLocks/>
          </p:cNvGraphicFramePr>
          <p:nvPr/>
        </p:nvGraphicFramePr>
        <p:xfrm>
          <a:off x="6093543" y="1828841"/>
          <a:ext cx="2337620" cy="1112520"/>
        </p:xfrm>
        <a:graphic>
          <a:graphicData uri="http://schemas.openxmlformats.org/drawingml/2006/table">
            <a:tbl>
              <a:tblPr firstRow="1" bandRow="1">
                <a:tableStyleId>{5C22544A-7EE6-4342-B048-85BDC9FD1C3A}</a:tableStyleId>
              </a:tblPr>
              <a:tblGrid>
                <a:gridCol w="2337620">
                  <a:extLst>
                    <a:ext uri="{9D8B030D-6E8A-4147-A177-3AD203B41FA5}">
                      <a16:colId xmlns:a16="http://schemas.microsoft.com/office/drawing/2014/main" val="3132381725"/>
                    </a:ext>
                  </a:extLst>
                </a:gridCol>
              </a:tblGrid>
              <a:tr h="370840">
                <a:tc>
                  <a:txBody>
                    <a:bodyPr/>
                    <a:lstStyle/>
                    <a:p>
                      <a:r>
                        <a:rPr lang="en-GB" dirty="0"/>
                        <a:t>General Approach </a:t>
                      </a:r>
                    </a:p>
                  </a:txBody>
                  <a:tcPr/>
                </a:tc>
                <a:extLst>
                  <a:ext uri="{0D108BD9-81ED-4DB2-BD59-A6C34878D82A}">
                    <a16:rowId xmlns:a16="http://schemas.microsoft.com/office/drawing/2014/main" val="1138261374"/>
                  </a:ext>
                </a:extLst>
              </a:tr>
              <a:tr h="370840">
                <a:tc>
                  <a:txBody>
                    <a:bodyPr/>
                    <a:lstStyle/>
                    <a:p>
                      <a:r>
                        <a:rPr lang="en-GB" dirty="0"/>
                        <a:t>June 2025</a:t>
                      </a:r>
                    </a:p>
                  </a:txBody>
                  <a:tcPr/>
                </a:tc>
                <a:extLst>
                  <a:ext uri="{0D108BD9-81ED-4DB2-BD59-A6C34878D82A}">
                    <a16:rowId xmlns:a16="http://schemas.microsoft.com/office/drawing/2014/main" val="2354755475"/>
                  </a:ext>
                </a:extLst>
              </a:tr>
              <a:tr h="370840">
                <a:tc>
                  <a:txBody>
                    <a:bodyPr/>
                    <a:lstStyle/>
                    <a:p>
                      <a:endParaRPr lang="en-GB" i="1" dirty="0"/>
                    </a:p>
                  </a:txBody>
                  <a:tcPr/>
                </a:tc>
                <a:extLst>
                  <a:ext uri="{0D108BD9-81ED-4DB2-BD59-A6C34878D82A}">
                    <a16:rowId xmlns:a16="http://schemas.microsoft.com/office/drawing/2014/main" val="486549514"/>
                  </a:ext>
                </a:extLst>
              </a:tr>
            </a:tbl>
          </a:graphicData>
        </a:graphic>
      </p:graphicFrame>
      <p:graphicFrame>
        <p:nvGraphicFramePr>
          <p:cNvPr id="8" name="Content Placeholder 4">
            <a:extLst>
              <a:ext uri="{FF2B5EF4-FFF2-40B4-BE49-F238E27FC236}">
                <a16:creationId xmlns:a16="http://schemas.microsoft.com/office/drawing/2014/main" id="{ACA4E51F-210E-75F8-96CC-591C9A6B7D4B}"/>
              </a:ext>
            </a:extLst>
          </p:cNvPr>
          <p:cNvGraphicFramePr>
            <a:graphicFrameLocks/>
          </p:cNvGraphicFramePr>
          <p:nvPr/>
        </p:nvGraphicFramePr>
        <p:xfrm>
          <a:off x="8723672" y="1825625"/>
          <a:ext cx="2337620" cy="1107440"/>
        </p:xfrm>
        <a:graphic>
          <a:graphicData uri="http://schemas.openxmlformats.org/drawingml/2006/table">
            <a:tbl>
              <a:tblPr firstRow="1" bandRow="1">
                <a:tableStyleId>{5C22544A-7EE6-4342-B048-85BDC9FD1C3A}</a:tableStyleId>
              </a:tblPr>
              <a:tblGrid>
                <a:gridCol w="2337620">
                  <a:extLst>
                    <a:ext uri="{9D8B030D-6E8A-4147-A177-3AD203B41FA5}">
                      <a16:colId xmlns:a16="http://schemas.microsoft.com/office/drawing/2014/main" val="3132381725"/>
                    </a:ext>
                  </a:extLst>
                </a:gridCol>
              </a:tblGrid>
              <a:tr h="357136">
                <a:tc>
                  <a:txBody>
                    <a:bodyPr/>
                    <a:lstStyle/>
                    <a:p>
                      <a:r>
                        <a:rPr lang="en-GB" dirty="0"/>
                        <a:t>Trialogues </a:t>
                      </a:r>
                      <a:r>
                        <a:rPr lang="en-GB" sz="1400" dirty="0"/>
                        <a:t>(compromise)</a:t>
                      </a:r>
                      <a:endParaRPr lang="en-GB" dirty="0"/>
                    </a:p>
                  </a:txBody>
                  <a:tcPr/>
                </a:tc>
                <a:extLst>
                  <a:ext uri="{0D108BD9-81ED-4DB2-BD59-A6C34878D82A}">
                    <a16:rowId xmlns:a16="http://schemas.microsoft.com/office/drawing/2014/main" val="1138261374"/>
                  </a:ext>
                </a:extLst>
              </a:tr>
              <a:tr h="370840">
                <a:tc>
                  <a:txBody>
                    <a:bodyPr/>
                    <a:lstStyle/>
                    <a:p>
                      <a:r>
                        <a:rPr lang="en-GB" dirty="0"/>
                        <a:t>November =&gt;</a:t>
                      </a:r>
                    </a:p>
                  </a:txBody>
                  <a:tcPr/>
                </a:tc>
                <a:extLst>
                  <a:ext uri="{0D108BD9-81ED-4DB2-BD59-A6C34878D82A}">
                    <a16:rowId xmlns:a16="http://schemas.microsoft.com/office/drawing/2014/main" val="2354755475"/>
                  </a:ext>
                </a:extLst>
              </a:tr>
              <a:tr h="370840">
                <a:tc>
                  <a:txBody>
                    <a:bodyPr/>
                    <a:lstStyle/>
                    <a:p>
                      <a:endParaRPr lang="en-GB" i="1" dirty="0"/>
                    </a:p>
                  </a:txBody>
                  <a:tcPr/>
                </a:tc>
                <a:extLst>
                  <a:ext uri="{0D108BD9-81ED-4DB2-BD59-A6C34878D82A}">
                    <a16:rowId xmlns:a16="http://schemas.microsoft.com/office/drawing/2014/main" val="1645058880"/>
                  </a:ext>
                </a:extLst>
              </a:tr>
            </a:tbl>
          </a:graphicData>
        </a:graphic>
      </p:graphicFrame>
      <p:pic>
        <p:nvPicPr>
          <p:cNvPr id="10" name="Graphic 9" descr="Badge Tick1 with solid fill">
            <a:extLst>
              <a:ext uri="{FF2B5EF4-FFF2-40B4-BE49-F238E27FC236}">
                <a16:creationId xmlns:a16="http://schemas.microsoft.com/office/drawing/2014/main" id="{D95DFC00-DECB-753F-5094-2FA02DEF82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6957" y="2648093"/>
            <a:ext cx="290052" cy="290052"/>
          </a:xfrm>
          <a:prstGeom prst="rect">
            <a:avLst/>
          </a:prstGeom>
        </p:spPr>
      </p:pic>
      <p:pic>
        <p:nvPicPr>
          <p:cNvPr id="15" name="Picture 14" descr="A red circle with a white and black logo&#10;&#10;Description automatically generated">
            <a:extLst>
              <a:ext uri="{FF2B5EF4-FFF2-40B4-BE49-F238E27FC236}">
                <a16:creationId xmlns:a16="http://schemas.microsoft.com/office/drawing/2014/main" id="{39E529B3-797E-6E69-6F9D-BB4BDB810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pic>
        <p:nvPicPr>
          <p:cNvPr id="3" name="Graphic 2" descr="Badge Tick1 with solid fill">
            <a:extLst>
              <a:ext uri="{FF2B5EF4-FFF2-40B4-BE49-F238E27FC236}">
                <a16:creationId xmlns:a16="http://schemas.microsoft.com/office/drawing/2014/main" id="{DAEB0416-FC50-1E4D-B307-FE6A772E89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7086" y="2648093"/>
            <a:ext cx="290052" cy="290052"/>
          </a:xfrm>
          <a:prstGeom prst="rect">
            <a:avLst/>
          </a:prstGeom>
        </p:spPr>
      </p:pic>
      <p:pic>
        <p:nvPicPr>
          <p:cNvPr id="4" name="Graphic 3" descr="Badge Tick1 with solid fill">
            <a:extLst>
              <a:ext uri="{FF2B5EF4-FFF2-40B4-BE49-F238E27FC236}">
                <a16:creationId xmlns:a16="http://schemas.microsoft.com/office/drawing/2014/main" id="{0EDE18CC-6A73-548D-8355-D2164FCB0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6599" y="2643013"/>
            <a:ext cx="290052" cy="290052"/>
          </a:xfrm>
          <a:prstGeom prst="rect">
            <a:avLst/>
          </a:prstGeom>
        </p:spPr>
      </p:pic>
    </p:spTree>
    <p:extLst>
      <p:ext uri="{BB962C8B-B14F-4D97-AF65-F5344CB8AC3E}">
        <p14:creationId xmlns:p14="http://schemas.microsoft.com/office/powerpoint/2010/main" val="264419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F0660-C8B3-41E7-743E-7C6E1D9B7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2FB4A-C90E-559A-72B9-784DF414F676}"/>
              </a:ext>
            </a:extLst>
          </p:cNvPr>
          <p:cNvSpPr>
            <a:spLocks noGrp="1"/>
          </p:cNvSpPr>
          <p:nvPr>
            <p:ph type="title"/>
          </p:nvPr>
        </p:nvSpPr>
        <p:spPr/>
        <p:txBody>
          <a:bodyPr/>
          <a:lstStyle/>
          <a:p>
            <a:r>
              <a:rPr lang="en-GB" dirty="0">
                <a:solidFill>
                  <a:srgbClr val="C00000"/>
                </a:solidFill>
                <a:latin typeface="Berlin Sans FB" panose="020E0602020502020306" pitchFamily="34" charset="0"/>
              </a:rPr>
              <a:t>Trialogue?</a:t>
            </a:r>
          </a:p>
        </p:txBody>
      </p:sp>
      <p:pic>
        <p:nvPicPr>
          <p:cNvPr id="15" name="Picture 14" descr="A red circle with a white and black logo&#10;&#10;Description automatically generated">
            <a:extLst>
              <a:ext uri="{FF2B5EF4-FFF2-40B4-BE49-F238E27FC236}">
                <a16:creationId xmlns:a16="http://schemas.microsoft.com/office/drawing/2014/main" id="{B1C22A6B-DE12-F949-0841-85D776A75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pic>
        <p:nvPicPr>
          <p:cNvPr id="2054" name="Picture 6" descr="No photo description available.">
            <a:extLst>
              <a:ext uri="{FF2B5EF4-FFF2-40B4-BE49-F238E27FC236}">
                <a16:creationId xmlns:a16="http://schemas.microsoft.com/office/drawing/2014/main" id="{5865D5B2-C646-F031-27D0-FFC5AD714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931" y="1401508"/>
            <a:ext cx="4891547" cy="489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E6BDD-F8AD-C725-D10E-FCA5AE9F3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03B68-FBAE-4DF7-9CC9-705B06E0AE6E}"/>
              </a:ext>
            </a:extLst>
          </p:cNvPr>
          <p:cNvSpPr>
            <a:spLocks noGrp="1"/>
          </p:cNvSpPr>
          <p:nvPr>
            <p:ph type="title"/>
          </p:nvPr>
        </p:nvSpPr>
        <p:spPr/>
        <p:txBody>
          <a:bodyPr/>
          <a:lstStyle/>
          <a:p>
            <a:r>
              <a:rPr lang="en-GB" b="1" dirty="0">
                <a:solidFill>
                  <a:srgbClr val="C00000"/>
                </a:solidFill>
                <a:latin typeface="Berlin Sans FB" panose="020E0602020502020306" pitchFamily="34" charset="0"/>
              </a:rPr>
              <a:t>EP Opinion</a:t>
            </a:r>
            <a:r>
              <a:rPr lang="en-GB" dirty="0">
                <a:solidFill>
                  <a:srgbClr val="C00000"/>
                </a:solidFill>
                <a:latin typeface="Berlin Sans FB" panose="020E0602020502020306" pitchFamily="34" charset="0"/>
              </a:rPr>
              <a:t>:</a:t>
            </a:r>
          </a:p>
        </p:txBody>
      </p:sp>
      <p:pic>
        <p:nvPicPr>
          <p:cNvPr id="15" name="Picture 14" descr="A red circle with a white and black logo&#10;&#10;Description automatically generated">
            <a:extLst>
              <a:ext uri="{FF2B5EF4-FFF2-40B4-BE49-F238E27FC236}">
                <a16:creationId xmlns:a16="http://schemas.microsoft.com/office/drawing/2014/main" id="{4692F3C8-B853-CA40-973C-AB1B683A5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
        <p:nvSpPr>
          <p:cNvPr id="3" name="Title 1">
            <a:extLst>
              <a:ext uri="{FF2B5EF4-FFF2-40B4-BE49-F238E27FC236}">
                <a16:creationId xmlns:a16="http://schemas.microsoft.com/office/drawing/2014/main" id="{A5CE2C8A-CF32-9A4A-58E9-775A8A1B18D3}"/>
              </a:ext>
            </a:extLst>
          </p:cNvPr>
          <p:cNvSpPr txBox="1">
            <a:spLocks/>
          </p:cNvSpPr>
          <p:nvPr/>
        </p:nvSpPr>
        <p:spPr>
          <a:xfrm>
            <a:off x="1155290" y="1536537"/>
            <a:ext cx="10321413" cy="31534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70000"/>
              </a:lnSpc>
              <a:buFont typeface="Arial" panose="020B0604020202020204" pitchFamily="34" charset="0"/>
              <a:buChar char="•"/>
            </a:pPr>
            <a:r>
              <a:rPr lang="en-GB" sz="3600" dirty="0">
                <a:latin typeface="Berlin Sans FB" panose="020E0602020502020306" pitchFamily="34" charset="0"/>
              </a:rPr>
              <a:t>Closest to the ETUC Position </a:t>
            </a:r>
          </a:p>
          <a:p>
            <a:pPr marL="571500" indent="-571500">
              <a:lnSpc>
                <a:spcPct val="170000"/>
              </a:lnSpc>
              <a:buFont typeface="Arial" panose="020B0604020202020204" pitchFamily="34" charset="0"/>
              <a:buChar char="•"/>
            </a:pPr>
            <a:r>
              <a:rPr lang="en-GB" sz="3600" dirty="0">
                <a:latin typeface="Berlin Sans FB" panose="020E0602020502020306" pitchFamily="34" charset="0"/>
              </a:rPr>
              <a:t>Rapporteur very supportive (Alicia Homs </a:t>
            </a:r>
            <a:r>
              <a:rPr lang="en-GB" sz="3600" dirty="0">
                <a:solidFill>
                  <a:srgbClr val="C00000"/>
                </a:solidFill>
                <a:latin typeface="Berlin Sans FB" panose="020E0602020502020306" pitchFamily="34" charset="0"/>
              </a:rPr>
              <a:t>S&amp;D</a:t>
            </a:r>
            <a:r>
              <a:rPr lang="en-GB" sz="3600" dirty="0">
                <a:latin typeface="Berlin Sans FB" panose="020E0602020502020306" pitchFamily="34" charset="0"/>
              </a:rPr>
              <a:t>)</a:t>
            </a:r>
          </a:p>
          <a:p>
            <a:pPr marL="571500" indent="-571500">
              <a:lnSpc>
                <a:spcPct val="170000"/>
              </a:lnSpc>
              <a:buFont typeface="Arial" panose="020B0604020202020204" pitchFamily="34" charset="0"/>
              <a:buChar char="•"/>
            </a:pPr>
            <a:r>
              <a:rPr lang="en-GB" sz="3600" dirty="0">
                <a:latin typeface="Berlin Sans FB" panose="020E0602020502020306" pitchFamily="34" charset="0"/>
              </a:rPr>
              <a:t>Support from </a:t>
            </a:r>
            <a:r>
              <a:rPr lang="en-GB" sz="3600" dirty="0">
                <a:solidFill>
                  <a:srgbClr val="C00000"/>
                </a:solidFill>
                <a:latin typeface="Berlin Sans FB" panose="020E0602020502020306" pitchFamily="34" charset="0"/>
              </a:rPr>
              <a:t>Renew /EPP </a:t>
            </a:r>
            <a:r>
              <a:rPr lang="en-GB" sz="3600" dirty="0">
                <a:latin typeface="Berlin Sans FB" panose="020E0602020502020306" pitchFamily="34" charset="0"/>
              </a:rPr>
              <a:t>lacking  </a:t>
            </a:r>
          </a:p>
          <a:p>
            <a:pPr marL="571500" indent="-571500">
              <a:lnSpc>
                <a:spcPct val="170000"/>
              </a:lnSpc>
              <a:buFont typeface="Arial" panose="020B0604020202020204" pitchFamily="34" charset="0"/>
              <a:buChar char="•"/>
            </a:pPr>
            <a:r>
              <a:rPr lang="en-GB" sz="3600" dirty="0">
                <a:solidFill>
                  <a:srgbClr val="C00000"/>
                </a:solidFill>
                <a:latin typeface="Berlin Sans FB" panose="020E0602020502020306" pitchFamily="34" charset="0"/>
              </a:rPr>
              <a:t>ECR &amp; Patriots </a:t>
            </a:r>
            <a:r>
              <a:rPr lang="en-GB" sz="3600" dirty="0">
                <a:latin typeface="Berlin Sans FB" panose="020E0602020502020306" pitchFamily="34" charset="0"/>
              </a:rPr>
              <a:t>are completely against </a:t>
            </a:r>
          </a:p>
        </p:txBody>
      </p:sp>
    </p:spTree>
    <p:extLst>
      <p:ext uri="{BB962C8B-B14F-4D97-AF65-F5344CB8AC3E}">
        <p14:creationId xmlns:p14="http://schemas.microsoft.com/office/powerpoint/2010/main" val="306303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AD32-6092-F1B6-95AB-BD9793CE31D6}"/>
            </a:ext>
          </a:extLst>
        </p:cNvPr>
        <p:cNvGrpSpPr/>
        <p:nvPr/>
      </p:nvGrpSpPr>
      <p:grpSpPr>
        <a:xfrm>
          <a:off x="0" y="0"/>
          <a:ext cx="0" cy="0"/>
          <a:chOff x="0" y="0"/>
          <a:chExt cx="0" cy="0"/>
        </a:xfrm>
      </p:grpSpPr>
      <p:pic>
        <p:nvPicPr>
          <p:cNvPr id="15" name="Picture 14" descr="A red circle with a white and black logo&#10;&#10;Description automatically generated">
            <a:extLst>
              <a:ext uri="{FF2B5EF4-FFF2-40B4-BE49-F238E27FC236}">
                <a16:creationId xmlns:a16="http://schemas.microsoft.com/office/drawing/2014/main" id="{2A966A67-D3B8-5A6F-D2BF-490225B72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graphicFrame>
        <p:nvGraphicFramePr>
          <p:cNvPr id="4" name="Table 3">
            <a:extLst>
              <a:ext uri="{FF2B5EF4-FFF2-40B4-BE49-F238E27FC236}">
                <a16:creationId xmlns:a16="http://schemas.microsoft.com/office/drawing/2014/main" id="{A6D6F678-1D51-A0E6-70DA-FD41960C1B6A}"/>
              </a:ext>
            </a:extLst>
          </p:cNvPr>
          <p:cNvGraphicFramePr>
            <a:graphicFrameLocks noGrp="1"/>
          </p:cNvGraphicFramePr>
          <p:nvPr>
            <p:extLst>
              <p:ext uri="{D42A27DB-BD31-4B8C-83A1-F6EECF244321}">
                <p14:modId xmlns:p14="http://schemas.microsoft.com/office/powerpoint/2010/main" val="3071027507"/>
              </p:ext>
            </p:extLst>
          </p:nvPr>
        </p:nvGraphicFramePr>
        <p:xfrm>
          <a:off x="255638" y="305371"/>
          <a:ext cx="8278762" cy="6410389"/>
        </p:xfrm>
        <a:graphic>
          <a:graphicData uri="http://schemas.openxmlformats.org/drawingml/2006/table">
            <a:tbl>
              <a:tblPr firstRow="1" bandRow="1">
                <a:tableStyleId>{5C22544A-7EE6-4342-B048-85BDC9FD1C3A}</a:tableStyleId>
              </a:tblPr>
              <a:tblGrid>
                <a:gridCol w="1757404">
                  <a:extLst>
                    <a:ext uri="{9D8B030D-6E8A-4147-A177-3AD203B41FA5}">
                      <a16:colId xmlns:a16="http://schemas.microsoft.com/office/drawing/2014/main" val="3101411413"/>
                    </a:ext>
                  </a:extLst>
                </a:gridCol>
                <a:gridCol w="6521358">
                  <a:extLst>
                    <a:ext uri="{9D8B030D-6E8A-4147-A177-3AD203B41FA5}">
                      <a16:colId xmlns:a16="http://schemas.microsoft.com/office/drawing/2014/main" val="3139158123"/>
                    </a:ext>
                  </a:extLst>
                </a:gridCol>
              </a:tblGrid>
              <a:tr h="581372">
                <a:tc gridSpan="2">
                  <a:txBody>
                    <a:bodyPr/>
                    <a:lstStyle/>
                    <a:p>
                      <a:r>
                        <a:rPr lang="en-GB" sz="3200" b="0" dirty="0">
                          <a:solidFill>
                            <a:srgbClr val="FAEEEC"/>
                          </a:solidFill>
                          <a:latin typeface="Berlin Sans FB" panose="020E0602020502020306" pitchFamily="34" charset="0"/>
                        </a:rPr>
                        <a:t>EP Opinion:</a:t>
                      </a:r>
                      <a:endParaRPr lang="en-GB" sz="2800" b="0" dirty="0">
                        <a:solidFill>
                          <a:srgbClr val="FAEEEC"/>
                        </a:solidFill>
                      </a:endParaRPr>
                    </a:p>
                  </a:txBody>
                  <a:tcPr>
                    <a:solidFill>
                      <a:srgbClr val="C00000"/>
                    </a:solidFill>
                  </a:tcPr>
                </a:tc>
                <a:tc hMerge="1">
                  <a:txBody>
                    <a:bodyPr/>
                    <a:lstStyle/>
                    <a:p>
                      <a:pPr marL="0" algn="l" defTabSz="914400" rtl="0" eaLnBrk="1" latinLnBrk="0" hangingPunct="1"/>
                      <a:endParaRPr lang="en-GB" sz="1800" b="0" kern="1200" dirty="0">
                        <a:solidFill>
                          <a:schemeClr val="dk1"/>
                        </a:solidFill>
                        <a:latin typeface="+mn-lt"/>
                        <a:ea typeface="+mn-ea"/>
                        <a:cs typeface="+mn-cs"/>
                      </a:endParaRPr>
                    </a:p>
                  </a:txBody>
                  <a:tcPr/>
                </a:tc>
                <a:extLst>
                  <a:ext uri="{0D108BD9-81ED-4DB2-BD59-A6C34878D82A}">
                    <a16:rowId xmlns:a16="http://schemas.microsoft.com/office/drawing/2014/main" val="859399339"/>
                  </a:ext>
                </a:extLst>
              </a:tr>
              <a:tr h="372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Article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Subject Matter &amp; Scope </a:t>
                      </a:r>
                      <a:endParaRPr lang="en-GB" dirty="0"/>
                    </a:p>
                  </a:txBody>
                  <a:tcPr/>
                </a:tc>
                <a:extLst>
                  <a:ext uri="{0D108BD9-81ED-4DB2-BD59-A6C34878D82A}">
                    <a16:rowId xmlns:a16="http://schemas.microsoft.com/office/drawing/2014/main" val="2911691467"/>
                  </a:ext>
                </a:extLst>
              </a:tr>
              <a:tr h="372282">
                <a:tc>
                  <a:txBody>
                    <a:bodyPr/>
                    <a:lstStyle/>
                    <a:p>
                      <a:r>
                        <a:rPr lang="en-GB" dirty="0"/>
                        <a:t>Article 2</a:t>
                      </a:r>
                    </a:p>
                  </a:txBody>
                  <a:tcPr/>
                </a:tc>
                <a:tc>
                  <a:txBody>
                    <a:bodyPr/>
                    <a:lstStyle/>
                    <a:p>
                      <a:r>
                        <a:rPr lang="en-GB" dirty="0"/>
                        <a:t>Definitions </a:t>
                      </a:r>
                    </a:p>
                  </a:txBody>
                  <a:tcPr/>
                </a:tc>
                <a:extLst>
                  <a:ext uri="{0D108BD9-81ED-4DB2-BD59-A6C34878D82A}">
                    <a16:rowId xmlns:a16="http://schemas.microsoft.com/office/drawing/2014/main" val="3294059186"/>
                  </a:ext>
                </a:extLst>
              </a:tr>
              <a:tr h="372282">
                <a:tc>
                  <a:txBody>
                    <a:bodyPr/>
                    <a:lstStyle/>
                    <a:p>
                      <a:r>
                        <a:rPr lang="en-GB" dirty="0"/>
                        <a:t>Article 3</a:t>
                      </a:r>
                    </a:p>
                  </a:txBody>
                  <a:tcPr/>
                </a:tc>
                <a:tc>
                  <a:txBody>
                    <a:bodyPr/>
                    <a:lstStyle/>
                    <a:p>
                      <a:r>
                        <a:rPr lang="en-GB" dirty="0"/>
                        <a:t>Traineeship Agreement &amp; Decent Working Conditions </a:t>
                      </a:r>
                    </a:p>
                  </a:txBody>
                  <a:tcPr/>
                </a:tc>
                <a:extLst>
                  <a:ext uri="{0D108BD9-81ED-4DB2-BD59-A6C34878D82A}">
                    <a16:rowId xmlns:a16="http://schemas.microsoft.com/office/drawing/2014/main" val="3333719277"/>
                  </a:ext>
                </a:extLst>
              </a:tr>
              <a:tr h="917955">
                <a:tc>
                  <a:txBody>
                    <a:bodyPr/>
                    <a:lstStyle/>
                    <a:p>
                      <a:r>
                        <a:rPr lang="en-GB" dirty="0"/>
                        <a:t>Article 4</a:t>
                      </a:r>
                    </a:p>
                  </a:txBody>
                  <a:tcPr/>
                </a:tc>
                <a:tc>
                  <a:txBody>
                    <a:bodyPr/>
                    <a:lstStyle/>
                    <a:p>
                      <a:r>
                        <a:rPr lang="en-GB" sz="1800" i="0" kern="1200" dirty="0">
                          <a:solidFill>
                            <a:schemeClr val="dk1"/>
                          </a:solidFill>
                          <a:effectLst/>
                          <a:latin typeface="+mn-lt"/>
                          <a:ea typeface="+mn-ea"/>
                          <a:cs typeface="+mn-cs"/>
                        </a:rPr>
                        <a:t>Measures to</a:t>
                      </a:r>
                      <a:r>
                        <a:rPr lang="en-GB" sz="1800" b="1" i="0" kern="1200" dirty="0">
                          <a:solidFill>
                            <a:schemeClr val="dk1"/>
                          </a:solidFill>
                          <a:effectLst/>
                          <a:latin typeface="+mn-lt"/>
                          <a:ea typeface="+mn-ea"/>
                          <a:cs typeface="+mn-cs"/>
                        </a:rPr>
                        <a:t> detect and</a:t>
                      </a:r>
                      <a:r>
                        <a:rPr lang="en-GB" sz="1800" i="0" kern="1200" dirty="0">
                          <a:solidFill>
                            <a:schemeClr val="dk1"/>
                          </a:solidFill>
                          <a:effectLst/>
                          <a:latin typeface="+mn-lt"/>
                          <a:ea typeface="+mn-ea"/>
                          <a:cs typeface="+mn-cs"/>
                        </a:rPr>
                        <a:t> combat </a:t>
                      </a:r>
                      <a:r>
                        <a:rPr lang="en-GB" sz="1800" b="1" i="0" kern="1200" dirty="0">
                          <a:solidFill>
                            <a:schemeClr val="dk1"/>
                          </a:solidFill>
                          <a:effectLst/>
                          <a:latin typeface="+mn-lt"/>
                          <a:ea typeface="+mn-ea"/>
                          <a:cs typeface="+mn-cs"/>
                        </a:rPr>
                        <a:t>practices that circumvent the purpose of traineeships and the use of standard</a:t>
                      </a:r>
                      <a:r>
                        <a:rPr lang="en-GB" sz="1800" i="0" kern="1200" dirty="0">
                          <a:solidFill>
                            <a:schemeClr val="dk1"/>
                          </a:solidFill>
                          <a:effectLst/>
                          <a:latin typeface="+mn-lt"/>
                          <a:ea typeface="+mn-ea"/>
                          <a:cs typeface="+mn-cs"/>
                        </a:rPr>
                        <a:t> employment relationships disguised as traineeships </a:t>
                      </a:r>
                      <a:endParaRPr lang="en-GB" i="0" dirty="0"/>
                    </a:p>
                  </a:txBody>
                  <a:tcPr/>
                </a:tc>
                <a:extLst>
                  <a:ext uri="{0D108BD9-81ED-4DB2-BD59-A6C34878D82A}">
                    <a16:rowId xmlns:a16="http://schemas.microsoft.com/office/drawing/2014/main" val="2085032252"/>
                  </a:ext>
                </a:extLst>
              </a:tr>
              <a:tr h="917955">
                <a:tc>
                  <a:txBody>
                    <a:bodyPr/>
                    <a:lstStyle/>
                    <a:p>
                      <a:r>
                        <a:rPr lang="en-GB" dirty="0"/>
                        <a:t>Article 5</a:t>
                      </a:r>
                    </a:p>
                  </a:txBody>
                  <a:tcPr/>
                </a:tc>
                <a:tc>
                  <a:txBody>
                    <a:bodyPr/>
                    <a:lstStyle/>
                    <a:p>
                      <a:r>
                        <a:rPr lang="en-GB" sz="1800" i="0" kern="1200" dirty="0">
                          <a:solidFill>
                            <a:schemeClr val="dk1"/>
                          </a:solidFill>
                          <a:effectLst/>
                          <a:latin typeface="+mn-lt"/>
                          <a:ea typeface="+mn-ea"/>
                          <a:cs typeface="+mn-cs"/>
                        </a:rPr>
                        <a:t>Assessment of </a:t>
                      </a:r>
                      <a:r>
                        <a:rPr lang="en-GB" sz="1800" b="1" i="0" kern="1200" dirty="0">
                          <a:solidFill>
                            <a:schemeClr val="dk1"/>
                          </a:solidFill>
                          <a:effectLst/>
                          <a:latin typeface="+mn-lt"/>
                          <a:ea typeface="+mn-ea"/>
                          <a:cs typeface="+mn-cs"/>
                        </a:rPr>
                        <a:t>practices that circumvent the purpose of traineeships and the use of standard</a:t>
                      </a:r>
                      <a:r>
                        <a:rPr lang="en-GB" sz="1800" i="0" kern="1200" dirty="0">
                          <a:solidFill>
                            <a:schemeClr val="dk1"/>
                          </a:solidFill>
                          <a:effectLst/>
                          <a:latin typeface="+mn-lt"/>
                          <a:ea typeface="+mn-ea"/>
                          <a:cs typeface="+mn-cs"/>
                        </a:rPr>
                        <a:t> employment relationships disguised as traineeships </a:t>
                      </a:r>
                      <a:endParaRPr lang="en-GB" i="0" dirty="0"/>
                    </a:p>
                  </a:txBody>
                  <a:tcPr/>
                </a:tc>
                <a:extLst>
                  <a:ext uri="{0D108BD9-81ED-4DB2-BD59-A6C34878D82A}">
                    <a16:rowId xmlns:a16="http://schemas.microsoft.com/office/drawing/2014/main" val="3058564244"/>
                  </a:ext>
                </a:extLst>
              </a:tr>
              <a:tr h="372282">
                <a:tc>
                  <a:txBody>
                    <a:bodyPr/>
                    <a:lstStyle/>
                    <a:p>
                      <a:r>
                        <a:rPr lang="en-GB" dirty="0"/>
                        <a:t>Article 6</a:t>
                      </a:r>
                    </a:p>
                  </a:txBody>
                  <a:tcPr/>
                </a:tc>
                <a:tc>
                  <a:txBody>
                    <a:bodyPr/>
                    <a:lstStyle/>
                    <a:p>
                      <a:r>
                        <a:rPr lang="en-GB" sz="1800" b="0" i="0" u="none" strike="noStrike" kern="1200" baseline="0" dirty="0">
                          <a:solidFill>
                            <a:schemeClr val="dk1"/>
                          </a:solidFill>
                          <a:latin typeface="+mn-lt"/>
                          <a:ea typeface="+mn-ea"/>
                          <a:cs typeface="+mn-cs"/>
                        </a:rPr>
                        <a:t>Implementation and enforcement of relevant Union law </a:t>
                      </a:r>
                      <a:endParaRPr lang="en-GB" i="0" dirty="0"/>
                    </a:p>
                  </a:txBody>
                  <a:tcPr/>
                </a:tc>
                <a:extLst>
                  <a:ext uri="{0D108BD9-81ED-4DB2-BD59-A6C34878D82A}">
                    <a16:rowId xmlns:a16="http://schemas.microsoft.com/office/drawing/2014/main" val="1022457626"/>
                  </a:ext>
                </a:extLst>
              </a:tr>
              <a:tr h="372282">
                <a:tc>
                  <a:txBody>
                    <a:bodyPr/>
                    <a:lstStyle/>
                    <a:p>
                      <a:r>
                        <a:rPr lang="en-GB" dirty="0"/>
                        <a:t>Article 7</a:t>
                      </a:r>
                    </a:p>
                  </a:txBody>
                  <a:tcPr/>
                </a:tc>
                <a:tc>
                  <a:txBody>
                    <a:bodyPr/>
                    <a:lstStyle/>
                    <a:p>
                      <a:r>
                        <a:rPr lang="en-GB" sz="1800" b="1" i="1" kern="1200" dirty="0">
                          <a:solidFill>
                            <a:schemeClr val="dk1"/>
                          </a:solidFill>
                          <a:effectLst/>
                          <a:latin typeface="+mn-lt"/>
                          <a:ea typeface="+mn-ea"/>
                          <a:cs typeface="+mn-cs"/>
                        </a:rPr>
                        <a:t>Dispute resolution</a:t>
                      </a:r>
                      <a:r>
                        <a:rPr lang="en-GB" sz="1800" kern="1200" dirty="0">
                          <a:solidFill>
                            <a:schemeClr val="dk1"/>
                          </a:solidFill>
                          <a:effectLst/>
                          <a:latin typeface="+mn-lt"/>
                          <a:ea typeface="+mn-ea"/>
                          <a:cs typeface="+mn-cs"/>
                        </a:rPr>
                        <a:t> </a:t>
                      </a:r>
                      <a:r>
                        <a:rPr lang="en-GB" sz="1800" b="1" i="1" kern="1200" dirty="0">
                          <a:solidFill>
                            <a:schemeClr val="dk1"/>
                          </a:solidFill>
                          <a:effectLst/>
                          <a:latin typeface="+mn-lt"/>
                          <a:ea typeface="+mn-ea"/>
                          <a:cs typeface="+mn-cs"/>
                        </a:rPr>
                        <a:t>and</a:t>
                      </a:r>
                      <a:r>
                        <a:rPr lang="en-GB" sz="1800" kern="1200" dirty="0">
                          <a:solidFill>
                            <a:schemeClr val="dk1"/>
                          </a:solidFill>
                          <a:effectLst/>
                          <a:latin typeface="+mn-lt"/>
                          <a:ea typeface="+mn-ea"/>
                          <a:cs typeface="+mn-cs"/>
                        </a:rPr>
                        <a:t> right to redress</a:t>
                      </a:r>
                      <a:endParaRPr lang="en-GB" i="0" dirty="0"/>
                    </a:p>
                  </a:txBody>
                  <a:tcPr/>
                </a:tc>
                <a:extLst>
                  <a:ext uri="{0D108BD9-81ED-4DB2-BD59-A6C34878D82A}">
                    <a16:rowId xmlns:a16="http://schemas.microsoft.com/office/drawing/2014/main" val="2879936921"/>
                  </a:ext>
                </a:extLst>
              </a:tr>
              <a:tr h="372282">
                <a:tc>
                  <a:txBody>
                    <a:bodyPr/>
                    <a:lstStyle/>
                    <a:p>
                      <a:r>
                        <a:rPr lang="en-GB" dirty="0"/>
                        <a:t>Article 8</a:t>
                      </a:r>
                    </a:p>
                  </a:txBody>
                  <a:tcPr/>
                </a:tc>
                <a:tc>
                  <a:txBody>
                    <a:bodyPr/>
                    <a:lstStyle/>
                    <a:p>
                      <a:r>
                        <a:rPr lang="en-GB" sz="1800" b="0" i="1" u="none" strike="noStrike" kern="1200" baseline="0" dirty="0">
                          <a:solidFill>
                            <a:schemeClr val="dk1"/>
                          </a:solidFill>
                          <a:latin typeface="+mn-lt"/>
                          <a:ea typeface="+mn-ea"/>
                          <a:cs typeface="+mn-cs"/>
                        </a:rPr>
                        <a:t>Procedures on behalf or in support of trainees </a:t>
                      </a:r>
                      <a:endParaRPr lang="en-GB" i="0" dirty="0"/>
                    </a:p>
                  </a:txBody>
                  <a:tcPr/>
                </a:tc>
                <a:extLst>
                  <a:ext uri="{0D108BD9-81ED-4DB2-BD59-A6C34878D82A}">
                    <a16:rowId xmlns:a16="http://schemas.microsoft.com/office/drawing/2014/main" val="2317322214"/>
                  </a:ext>
                </a:extLst>
              </a:tr>
              <a:tr h="642569">
                <a:tc>
                  <a:txBody>
                    <a:bodyPr/>
                    <a:lstStyle/>
                    <a:p>
                      <a:r>
                        <a:rPr lang="en-GB" dirty="0"/>
                        <a:t>Article 9</a:t>
                      </a:r>
                    </a:p>
                  </a:txBody>
                  <a:tcPr/>
                </a:tc>
                <a:tc>
                  <a:txBody>
                    <a:bodyPr/>
                    <a:lstStyle/>
                    <a:p>
                      <a:r>
                        <a:rPr lang="en-GB" sz="1800" kern="1200" dirty="0">
                          <a:solidFill>
                            <a:schemeClr val="dk1"/>
                          </a:solidFill>
                          <a:effectLst/>
                          <a:latin typeface="+mn-lt"/>
                          <a:ea typeface="+mn-ea"/>
                          <a:cs typeface="+mn-cs"/>
                        </a:rPr>
                        <a:t>Protection against adverse treatment and consequences </a:t>
                      </a:r>
                      <a:r>
                        <a:rPr lang="en-GB" sz="1800" b="1" i="1" kern="1200" dirty="0">
                          <a:solidFill>
                            <a:schemeClr val="dk1"/>
                          </a:solidFill>
                          <a:effectLst/>
                          <a:latin typeface="+mn-lt"/>
                          <a:ea typeface="+mn-ea"/>
                          <a:cs typeface="+mn-cs"/>
                        </a:rPr>
                        <a:t>and burden of proof</a:t>
                      </a:r>
                      <a:endParaRPr lang="en-GB" i="0" dirty="0"/>
                    </a:p>
                  </a:txBody>
                  <a:tcPr/>
                </a:tc>
                <a:extLst>
                  <a:ext uri="{0D108BD9-81ED-4DB2-BD59-A6C34878D82A}">
                    <a16:rowId xmlns:a16="http://schemas.microsoft.com/office/drawing/2014/main" val="1085378475"/>
                  </a:ext>
                </a:extLst>
              </a:tr>
              <a:tr h="372282">
                <a:tc>
                  <a:txBody>
                    <a:bodyPr/>
                    <a:lstStyle/>
                    <a:p>
                      <a:r>
                        <a:rPr lang="en-GB" dirty="0"/>
                        <a:t>Article 10</a:t>
                      </a:r>
                    </a:p>
                  </a:txBody>
                  <a:tcPr/>
                </a:tc>
                <a:tc>
                  <a:txBody>
                    <a:bodyPr/>
                    <a:lstStyle/>
                    <a:p>
                      <a:r>
                        <a:rPr lang="en-GB" sz="1800" b="0" i="0" u="none" strike="noStrike" kern="1200" baseline="0" dirty="0">
                          <a:solidFill>
                            <a:schemeClr val="dk1"/>
                          </a:solidFill>
                          <a:latin typeface="+mn-lt"/>
                          <a:ea typeface="+mn-ea"/>
                          <a:cs typeface="+mn-cs"/>
                        </a:rPr>
                        <a:t>Penalties </a:t>
                      </a:r>
                      <a:endParaRPr lang="en-GB" i="0" dirty="0"/>
                    </a:p>
                  </a:txBody>
                  <a:tcPr/>
                </a:tc>
                <a:extLst>
                  <a:ext uri="{0D108BD9-81ED-4DB2-BD59-A6C34878D82A}">
                    <a16:rowId xmlns:a16="http://schemas.microsoft.com/office/drawing/2014/main" val="63331949"/>
                  </a:ext>
                </a:extLst>
              </a:tr>
              <a:tr h="372282">
                <a:tc>
                  <a:txBody>
                    <a:bodyPr/>
                    <a:lstStyle/>
                    <a:p>
                      <a:r>
                        <a:rPr lang="en-GB" dirty="0"/>
                        <a:t>Article 11</a:t>
                      </a:r>
                    </a:p>
                  </a:txBody>
                  <a:tcPr/>
                </a:tc>
                <a:tc>
                  <a:txBody>
                    <a:bodyPr/>
                    <a:lstStyle/>
                    <a:p>
                      <a:r>
                        <a:rPr lang="en-GB" sz="1800" b="0" i="1" u="none" strike="noStrike" kern="1200" baseline="0" dirty="0">
                          <a:solidFill>
                            <a:schemeClr val="dk1"/>
                          </a:solidFill>
                          <a:latin typeface="+mn-lt"/>
                          <a:ea typeface="+mn-ea"/>
                          <a:cs typeface="+mn-cs"/>
                        </a:rPr>
                        <a:t>Non-regression and more favourable provisions </a:t>
                      </a:r>
                      <a:endParaRPr lang="en-GB" i="0" dirty="0"/>
                    </a:p>
                  </a:txBody>
                  <a:tcPr/>
                </a:tc>
                <a:extLst>
                  <a:ext uri="{0D108BD9-81ED-4DB2-BD59-A6C34878D82A}">
                    <a16:rowId xmlns:a16="http://schemas.microsoft.com/office/drawing/2014/main" val="946106028"/>
                  </a:ext>
                </a:extLst>
              </a:tr>
              <a:tr h="372282">
                <a:tc>
                  <a:txBody>
                    <a:bodyPr/>
                    <a:lstStyle/>
                    <a:p>
                      <a:r>
                        <a:rPr lang="en-GB" dirty="0"/>
                        <a:t>Article 12</a:t>
                      </a:r>
                    </a:p>
                  </a:txBody>
                  <a:tcPr/>
                </a:tc>
                <a:tc>
                  <a:txBody>
                    <a:bodyPr/>
                    <a:lstStyle/>
                    <a:p>
                      <a:r>
                        <a:rPr lang="en-GB" sz="1800" b="0" i="0" u="none" strike="noStrike" kern="1200" baseline="0" dirty="0">
                          <a:solidFill>
                            <a:schemeClr val="dk1"/>
                          </a:solidFill>
                          <a:latin typeface="+mn-lt"/>
                          <a:ea typeface="+mn-ea"/>
                          <a:cs typeface="+mn-cs"/>
                        </a:rPr>
                        <a:t>Transposition and implementation </a:t>
                      </a:r>
                      <a:endParaRPr lang="en-GB" i="0" dirty="0"/>
                    </a:p>
                  </a:txBody>
                  <a:tcPr/>
                </a:tc>
                <a:extLst>
                  <a:ext uri="{0D108BD9-81ED-4DB2-BD59-A6C34878D82A}">
                    <a16:rowId xmlns:a16="http://schemas.microsoft.com/office/drawing/2014/main" val="3021670739"/>
                  </a:ext>
                </a:extLst>
              </a:tr>
            </a:tbl>
          </a:graphicData>
        </a:graphic>
      </p:graphicFrame>
    </p:spTree>
    <p:extLst>
      <p:ext uri="{BB962C8B-B14F-4D97-AF65-F5344CB8AC3E}">
        <p14:creationId xmlns:p14="http://schemas.microsoft.com/office/powerpoint/2010/main" val="236398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AAEE-F30F-CEF1-4B74-00E727E037DA}"/>
            </a:ext>
          </a:extLst>
        </p:cNvPr>
        <p:cNvGrpSpPr/>
        <p:nvPr/>
      </p:nvGrpSpPr>
      <p:grpSpPr>
        <a:xfrm>
          <a:off x="0" y="0"/>
          <a:ext cx="0" cy="0"/>
          <a:chOff x="0" y="0"/>
          <a:chExt cx="0" cy="0"/>
        </a:xfrm>
      </p:grpSpPr>
      <p:pic>
        <p:nvPicPr>
          <p:cNvPr id="15" name="Picture 14" descr="A red circle with a white and black logo&#10;&#10;Description automatically generated">
            <a:extLst>
              <a:ext uri="{FF2B5EF4-FFF2-40B4-BE49-F238E27FC236}">
                <a16:creationId xmlns:a16="http://schemas.microsoft.com/office/drawing/2014/main" id="{16892D5C-AC54-173F-40A9-AE09FE42B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graphicFrame>
        <p:nvGraphicFramePr>
          <p:cNvPr id="4" name="Table 3">
            <a:extLst>
              <a:ext uri="{FF2B5EF4-FFF2-40B4-BE49-F238E27FC236}">
                <a16:creationId xmlns:a16="http://schemas.microsoft.com/office/drawing/2014/main" id="{3D0725CD-15BB-E482-9726-A0E3FD0ACD95}"/>
              </a:ext>
            </a:extLst>
          </p:cNvPr>
          <p:cNvGraphicFramePr>
            <a:graphicFrameLocks noGrp="1"/>
          </p:cNvGraphicFramePr>
          <p:nvPr>
            <p:extLst>
              <p:ext uri="{D42A27DB-BD31-4B8C-83A1-F6EECF244321}">
                <p14:modId xmlns:p14="http://schemas.microsoft.com/office/powerpoint/2010/main" val="3578896987"/>
              </p:ext>
            </p:extLst>
          </p:nvPr>
        </p:nvGraphicFramePr>
        <p:xfrm>
          <a:off x="255638" y="305371"/>
          <a:ext cx="11061291" cy="6410389"/>
        </p:xfrm>
        <a:graphic>
          <a:graphicData uri="http://schemas.openxmlformats.org/drawingml/2006/table">
            <a:tbl>
              <a:tblPr firstRow="1" bandRow="1">
                <a:tableStyleId>{5C22544A-7EE6-4342-B048-85BDC9FD1C3A}</a:tableStyleId>
              </a:tblPr>
              <a:tblGrid>
                <a:gridCol w="1757404">
                  <a:extLst>
                    <a:ext uri="{9D8B030D-6E8A-4147-A177-3AD203B41FA5}">
                      <a16:colId xmlns:a16="http://schemas.microsoft.com/office/drawing/2014/main" val="3101411413"/>
                    </a:ext>
                  </a:extLst>
                </a:gridCol>
                <a:gridCol w="6521358">
                  <a:extLst>
                    <a:ext uri="{9D8B030D-6E8A-4147-A177-3AD203B41FA5}">
                      <a16:colId xmlns:a16="http://schemas.microsoft.com/office/drawing/2014/main" val="3139158123"/>
                    </a:ext>
                  </a:extLst>
                </a:gridCol>
                <a:gridCol w="2782529">
                  <a:extLst>
                    <a:ext uri="{9D8B030D-6E8A-4147-A177-3AD203B41FA5}">
                      <a16:colId xmlns:a16="http://schemas.microsoft.com/office/drawing/2014/main" val="792496807"/>
                    </a:ext>
                  </a:extLst>
                </a:gridCol>
              </a:tblGrid>
              <a:tr h="581372">
                <a:tc gridSpan="2">
                  <a:txBody>
                    <a:bodyPr/>
                    <a:lstStyle/>
                    <a:p>
                      <a:r>
                        <a:rPr lang="en-GB" sz="3200" b="0" dirty="0">
                          <a:solidFill>
                            <a:srgbClr val="FAEEEC"/>
                          </a:solidFill>
                          <a:latin typeface="Berlin Sans FB" panose="020E0602020502020306" pitchFamily="34" charset="0"/>
                        </a:rPr>
                        <a:t>EP Opinion:</a:t>
                      </a:r>
                      <a:endParaRPr lang="en-GB" sz="2800" b="0" dirty="0">
                        <a:solidFill>
                          <a:srgbClr val="FAEEEC"/>
                        </a:solidFill>
                      </a:endParaRPr>
                    </a:p>
                  </a:txBody>
                  <a:tcPr>
                    <a:solidFill>
                      <a:srgbClr val="C00000"/>
                    </a:solidFill>
                  </a:tcPr>
                </a:tc>
                <a:tc hMerge="1">
                  <a:txBody>
                    <a:bodyPr/>
                    <a:lstStyle/>
                    <a:p>
                      <a:pPr marL="0" algn="l" defTabSz="914400" rtl="0" eaLnBrk="1" latinLnBrk="0" hangingPunct="1"/>
                      <a:endParaRPr lang="en-GB" sz="1800" b="0" kern="1200" dirty="0">
                        <a:solidFill>
                          <a:schemeClr val="dk1"/>
                        </a:solidFill>
                        <a:latin typeface="+mn-lt"/>
                        <a:ea typeface="+mn-ea"/>
                        <a:cs typeface="+mn-cs"/>
                      </a:endParaRPr>
                    </a:p>
                  </a:txBody>
                  <a:tcPr/>
                </a:tc>
                <a:tc>
                  <a:txBody>
                    <a:bodyPr/>
                    <a:lstStyle/>
                    <a:p>
                      <a:endParaRPr lang="en-GB" sz="2800" b="0" dirty="0">
                        <a:solidFill>
                          <a:srgbClr val="FAEEEC"/>
                        </a:solidFill>
                      </a:endParaRPr>
                    </a:p>
                  </a:txBody>
                  <a:tcPr>
                    <a:solidFill>
                      <a:srgbClr val="C00000"/>
                    </a:solidFill>
                  </a:tcPr>
                </a:tc>
                <a:extLst>
                  <a:ext uri="{0D108BD9-81ED-4DB2-BD59-A6C34878D82A}">
                    <a16:rowId xmlns:a16="http://schemas.microsoft.com/office/drawing/2014/main" val="859399339"/>
                  </a:ext>
                </a:extLst>
              </a:tr>
              <a:tr h="372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Article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latin typeface="+mn-lt"/>
                          <a:ea typeface="+mn-ea"/>
                          <a:cs typeface="+mn-cs"/>
                        </a:rPr>
                        <a:t>Subject Matter &amp; Scope </a:t>
                      </a:r>
                      <a:endParaRPr lang="en-GB"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GROUP 1</a:t>
                      </a:r>
                    </a:p>
                  </a:txBody>
                  <a:tcPr>
                    <a:solidFill>
                      <a:srgbClr val="FFA7A7"/>
                    </a:solidFill>
                  </a:tcPr>
                </a:tc>
                <a:extLst>
                  <a:ext uri="{0D108BD9-81ED-4DB2-BD59-A6C34878D82A}">
                    <a16:rowId xmlns:a16="http://schemas.microsoft.com/office/drawing/2014/main" val="2911691467"/>
                  </a:ext>
                </a:extLst>
              </a:tr>
              <a:tr h="372282">
                <a:tc>
                  <a:txBody>
                    <a:bodyPr/>
                    <a:lstStyle/>
                    <a:p>
                      <a:r>
                        <a:rPr lang="en-GB" dirty="0"/>
                        <a:t>Article 2</a:t>
                      </a:r>
                    </a:p>
                  </a:txBody>
                  <a:tcPr/>
                </a:tc>
                <a:tc>
                  <a:txBody>
                    <a:bodyPr/>
                    <a:lstStyle/>
                    <a:p>
                      <a:r>
                        <a:rPr lang="en-GB" dirty="0"/>
                        <a:t>Definitions </a:t>
                      </a:r>
                    </a:p>
                  </a:txBody>
                  <a:tcPr/>
                </a:tc>
                <a:tc vMerge="1">
                  <a:txBody>
                    <a:bodyPr/>
                    <a:lstStyle/>
                    <a:p>
                      <a:endParaRPr lang="en-GB" dirty="0"/>
                    </a:p>
                  </a:txBody>
                  <a:tcPr/>
                </a:tc>
                <a:extLst>
                  <a:ext uri="{0D108BD9-81ED-4DB2-BD59-A6C34878D82A}">
                    <a16:rowId xmlns:a16="http://schemas.microsoft.com/office/drawing/2014/main" val="3294059186"/>
                  </a:ext>
                </a:extLst>
              </a:tr>
              <a:tr h="372282">
                <a:tc>
                  <a:txBody>
                    <a:bodyPr/>
                    <a:lstStyle/>
                    <a:p>
                      <a:r>
                        <a:rPr lang="en-GB" dirty="0"/>
                        <a:t>Article 3</a:t>
                      </a:r>
                    </a:p>
                  </a:txBody>
                  <a:tcPr/>
                </a:tc>
                <a:tc>
                  <a:txBody>
                    <a:bodyPr/>
                    <a:lstStyle/>
                    <a:p>
                      <a:r>
                        <a:rPr lang="en-GB" dirty="0"/>
                        <a:t>Traineeship Agreement &amp; Decent Working Conditions </a:t>
                      </a:r>
                    </a:p>
                  </a:txBody>
                  <a:tcPr/>
                </a:tc>
                <a:tc vMerge="1">
                  <a:txBody>
                    <a:bodyPr/>
                    <a:lstStyle/>
                    <a:p>
                      <a:endParaRPr lang="en-GB" dirty="0"/>
                    </a:p>
                  </a:txBody>
                  <a:tcPr/>
                </a:tc>
                <a:extLst>
                  <a:ext uri="{0D108BD9-81ED-4DB2-BD59-A6C34878D82A}">
                    <a16:rowId xmlns:a16="http://schemas.microsoft.com/office/drawing/2014/main" val="3333719277"/>
                  </a:ext>
                </a:extLst>
              </a:tr>
              <a:tr h="917955">
                <a:tc>
                  <a:txBody>
                    <a:bodyPr/>
                    <a:lstStyle/>
                    <a:p>
                      <a:r>
                        <a:rPr lang="en-GB" dirty="0"/>
                        <a:t>Article 4</a:t>
                      </a:r>
                    </a:p>
                  </a:txBody>
                  <a:tcPr/>
                </a:tc>
                <a:tc>
                  <a:txBody>
                    <a:bodyPr/>
                    <a:lstStyle/>
                    <a:p>
                      <a:r>
                        <a:rPr lang="en-GB" sz="1800" i="0" kern="1200" dirty="0">
                          <a:solidFill>
                            <a:schemeClr val="dk1"/>
                          </a:solidFill>
                          <a:effectLst/>
                          <a:latin typeface="+mn-lt"/>
                          <a:ea typeface="+mn-ea"/>
                          <a:cs typeface="+mn-cs"/>
                        </a:rPr>
                        <a:t>Measures to</a:t>
                      </a:r>
                      <a:r>
                        <a:rPr lang="en-GB" sz="1800" b="1" i="0" kern="1200" dirty="0">
                          <a:solidFill>
                            <a:schemeClr val="dk1"/>
                          </a:solidFill>
                          <a:effectLst/>
                          <a:latin typeface="+mn-lt"/>
                          <a:ea typeface="+mn-ea"/>
                          <a:cs typeface="+mn-cs"/>
                        </a:rPr>
                        <a:t> detect and</a:t>
                      </a:r>
                      <a:r>
                        <a:rPr lang="en-GB" sz="1800" i="0" kern="1200" dirty="0">
                          <a:solidFill>
                            <a:schemeClr val="dk1"/>
                          </a:solidFill>
                          <a:effectLst/>
                          <a:latin typeface="+mn-lt"/>
                          <a:ea typeface="+mn-ea"/>
                          <a:cs typeface="+mn-cs"/>
                        </a:rPr>
                        <a:t> combat </a:t>
                      </a:r>
                      <a:r>
                        <a:rPr lang="en-GB" sz="1800" b="1" i="0" kern="1200" dirty="0">
                          <a:solidFill>
                            <a:schemeClr val="dk1"/>
                          </a:solidFill>
                          <a:effectLst/>
                          <a:latin typeface="+mn-lt"/>
                          <a:ea typeface="+mn-ea"/>
                          <a:cs typeface="+mn-cs"/>
                        </a:rPr>
                        <a:t>practices that circumvent the purpose of traineeships and the use of standard</a:t>
                      </a:r>
                      <a:r>
                        <a:rPr lang="en-GB" sz="1800" i="0" kern="1200" dirty="0">
                          <a:solidFill>
                            <a:schemeClr val="dk1"/>
                          </a:solidFill>
                          <a:effectLst/>
                          <a:latin typeface="+mn-lt"/>
                          <a:ea typeface="+mn-ea"/>
                          <a:cs typeface="+mn-cs"/>
                        </a:rPr>
                        <a:t> employment relationships disguised as traineeships </a:t>
                      </a:r>
                      <a:endParaRPr lang="en-GB" i="0" dirty="0"/>
                    </a:p>
                  </a:txBody>
                  <a:tcPr/>
                </a:tc>
                <a:tc rowSpan="2">
                  <a:txBody>
                    <a:bodyPr/>
                    <a:lstStyle/>
                    <a:p>
                      <a:pPr marL="0" indent="0">
                        <a:buFont typeface="Arial" panose="020B0604020202020204" pitchFamily="34" charset="0"/>
                        <a:buNone/>
                      </a:pPr>
                      <a:r>
                        <a:rPr lang="en-GB" i="0" dirty="0"/>
                        <a:t>GROUP 2</a:t>
                      </a:r>
                    </a:p>
                  </a:txBody>
                  <a:tcPr>
                    <a:solidFill>
                      <a:srgbClr val="FFFF00"/>
                    </a:solidFill>
                  </a:tcPr>
                </a:tc>
                <a:extLst>
                  <a:ext uri="{0D108BD9-81ED-4DB2-BD59-A6C34878D82A}">
                    <a16:rowId xmlns:a16="http://schemas.microsoft.com/office/drawing/2014/main" val="2085032252"/>
                  </a:ext>
                </a:extLst>
              </a:tr>
              <a:tr h="917955">
                <a:tc>
                  <a:txBody>
                    <a:bodyPr/>
                    <a:lstStyle/>
                    <a:p>
                      <a:r>
                        <a:rPr lang="en-GB" dirty="0"/>
                        <a:t>Article 5</a:t>
                      </a:r>
                    </a:p>
                  </a:txBody>
                  <a:tcPr/>
                </a:tc>
                <a:tc>
                  <a:txBody>
                    <a:bodyPr/>
                    <a:lstStyle/>
                    <a:p>
                      <a:r>
                        <a:rPr lang="en-GB" sz="1800" i="0" kern="1200" dirty="0">
                          <a:solidFill>
                            <a:schemeClr val="dk1"/>
                          </a:solidFill>
                          <a:effectLst/>
                          <a:latin typeface="+mn-lt"/>
                          <a:ea typeface="+mn-ea"/>
                          <a:cs typeface="+mn-cs"/>
                        </a:rPr>
                        <a:t>Assessment of </a:t>
                      </a:r>
                      <a:r>
                        <a:rPr lang="en-GB" sz="1800" b="1" i="0" kern="1200" dirty="0">
                          <a:solidFill>
                            <a:schemeClr val="dk1"/>
                          </a:solidFill>
                          <a:effectLst/>
                          <a:latin typeface="+mn-lt"/>
                          <a:ea typeface="+mn-ea"/>
                          <a:cs typeface="+mn-cs"/>
                        </a:rPr>
                        <a:t>practices that circumvent the purpose of traineeships and the use of standard</a:t>
                      </a:r>
                      <a:r>
                        <a:rPr lang="en-GB" sz="1800" i="0" kern="1200" dirty="0">
                          <a:solidFill>
                            <a:schemeClr val="dk1"/>
                          </a:solidFill>
                          <a:effectLst/>
                          <a:latin typeface="+mn-lt"/>
                          <a:ea typeface="+mn-ea"/>
                          <a:cs typeface="+mn-cs"/>
                        </a:rPr>
                        <a:t> employment relationships disguised as traineeships </a:t>
                      </a:r>
                      <a:endParaRPr lang="en-GB" i="0" dirty="0"/>
                    </a:p>
                  </a:txBody>
                  <a:tcPr/>
                </a:tc>
                <a:tc vMerge="1">
                  <a:txBody>
                    <a:bodyPr/>
                    <a:lstStyle/>
                    <a:p>
                      <a:endParaRPr lang="en-GB" i="0" dirty="0"/>
                    </a:p>
                  </a:txBody>
                  <a:tcPr/>
                </a:tc>
                <a:extLst>
                  <a:ext uri="{0D108BD9-81ED-4DB2-BD59-A6C34878D82A}">
                    <a16:rowId xmlns:a16="http://schemas.microsoft.com/office/drawing/2014/main" val="3058564244"/>
                  </a:ext>
                </a:extLst>
              </a:tr>
              <a:tr h="372282">
                <a:tc>
                  <a:txBody>
                    <a:bodyPr/>
                    <a:lstStyle/>
                    <a:p>
                      <a:r>
                        <a:rPr lang="en-GB" dirty="0"/>
                        <a:t>Article 6</a:t>
                      </a:r>
                    </a:p>
                  </a:txBody>
                  <a:tcPr/>
                </a:tc>
                <a:tc>
                  <a:txBody>
                    <a:bodyPr/>
                    <a:lstStyle/>
                    <a:p>
                      <a:r>
                        <a:rPr lang="en-GB" sz="1800" b="0" i="0" u="none" strike="noStrike" kern="1200" baseline="0" dirty="0">
                          <a:solidFill>
                            <a:schemeClr val="dk1"/>
                          </a:solidFill>
                          <a:latin typeface="+mn-lt"/>
                          <a:ea typeface="+mn-ea"/>
                          <a:cs typeface="+mn-cs"/>
                        </a:rPr>
                        <a:t>Implementation and enforcement of relevant Union law </a:t>
                      </a:r>
                      <a:endParaRPr lang="en-GB" i="0" dirty="0"/>
                    </a:p>
                  </a:txBody>
                  <a:tcPr/>
                </a:tc>
                <a:tc rowSpan="2">
                  <a:txBody>
                    <a:bodyPr/>
                    <a:lstStyle/>
                    <a:p>
                      <a:r>
                        <a:rPr lang="en-GB" i="0" dirty="0"/>
                        <a:t>GROUP 3</a:t>
                      </a:r>
                    </a:p>
                  </a:txBody>
                  <a:tcPr>
                    <a:solidFill>
                      <a:srgbClr val="92D050"/>
                    </a:solidFill>
                  </a:tcPr>
                </a:tc>
                <a:extLst>
                  <a:ext uri="{0D108BD9-81ED-4DB2-BD59-A6C34878D82A}">
                    <a16:rowId xmlns:a16="http://schemas.microsoft.com/office/drawing/2014/main" val="1022457626"/>
                  </a:ext>
                </a:extLst>
              </a:tr>
              <a:tr h="372282">
                <a:tc>
                  <a:txBody>
                    <a:bodyPr/>
                    <a:lstStyle/>
                    <a:p>
                      <a:r>
                        <a:rPr lang="en-GB" dirty="0"/>
                        <a:t>Article 7</a:t>
                      </a:r>
                    </a:p>
                  </a:txBody>
                  <a:tcPr/>
                </a:tc>
                <a:tc>
                  <a:txBody>
                    <a:bodyPr/>
                    <a:lstStyle/>
                    <a:p>
                      <a:r>
                        <a:rPr lang="en-GB" sz="1800" b="1" i="1" kern="1200" dirty="0">
                          <a:solidFill>
                            <a:schemeClr val="dk1"/>
                          </a:solidFill>
                          <a:effectLst/>
                          <a:latin typeface="+mn-lt"/>
                          <a:ea typeface="+mn-ea"/>
                          <a:cs typeface="+mn-cs"/>
                        </a:rPr>
                        <a:t>Dispute resolution</a:t>
                      </a:r>
                      <a:r>
                        <a:rPr lang="en-GB" sz="1800" kern="1200" dirty="0">
                          <a:solidFill>
                            <a:schemeClr val="dk1"/>
                          </a:solidFill>
                          <a:effectLst/>
                          <a:latin typeface="+mn-lt"/>
                          <a:ea typeface="+mn-ea"/>
                          <a:cs typeface="+mn-cs"/>
                        </a:rPr>
                        <a:t> </a:t>
                      </a:r>
                      <a:r>
                        <a:rPr lang="en-GB" sz="1800" b="1" i="1" kern="1200" dirty="0">
                          <a:solidFill>
                            <a:schemeClr val="dk1"/>
                          </a:solidFill>
                          <a:effectLst/>
                          <a:latin typeface="+mn-lt"/>
                          <a:ea typeface="+mn-ea"/>
                          <a:cs typeface="+mn-cs"/>
                        </a:rPr>
                        <a:t>and</a:t>
                      </a:r>
                      <a:r>
                        <a:rPr lang="en-GB" sz="1800" kern="1200" dirty="0">
                          <a:solidFill>
                            <a:schemeClr val="dk1"/>
                          </a:solidFill>
                          <a:effectLst/>
                          <a:latin typeface="+mn-lt"/>
                          <a:ea typeface="+mn-ea"/>
                          <a:cs typeface="+mn-cs"/>
                        </a:rPr>
                        <a:t> right to redress</a:t>
                      </a:r>
                      <a:endParaRPr lang="en-GB" i="0" dirty="0"/>
                    </a:p>
                  </a:txBody>
                  <a:tcPr/>
                </a:tc>
                <a:tc vMerge="1">
                  <a:txBody>
                    <a:bodyPr/>
                    <a:lstStyle/>
                    <a:p>
                      <a:endParaRPr lang="en-GB" i="0" dirty="0"/>
                    </a:p>
                  </a:txBody>
                  <a:tcPr/>
                </a:tc>
                <a:extLst>
                  <a:ext uri="{0D108BD9-81ED-4DB2-BD59-A6C34878D82A}">
                    <a16:rowId xmlns:a16="http://schemas.microsoft.com/office/drawing/2014/main" val="2879936921"/>
                  </a:ext>
                </a:extLst>
              </a:tr>
              <a:tr h="372282">
                <a:tc>
                  <a:txBody>
                    <a:bodyPr/>
                    <a:lstStyle/>
                    <a:p>
                      <a:r>
                        <a:rPr lang="en-GB" dirty="0"/>
                        <a:t>Article 8</a:t>
                      </a:r>
                    </a:p>
                  </a:txBody>
                  <a:tcPr/>
                </a:tc>
                <a:tc>
                  <a:txBody>
                    <a:bodyPr/>
                    <a:lstStyle/>
                    <a:p>
                      <a:r>
                        <a:rPr lang="en-GB" sz="1800" b="0" i="1" u="none" strike="noStrike" kern="1200" baseline="0" dirty="0">
                          <a:solidFill>
                            <a:schemeClr val="dk1"/>
                          </a:solidFill>
                          <a:latin typeface="+mn-lt"/>
                          <a:ea typeface="+mn-ea"/>
                          <a:cs typeface="+mn-cs"/>
                        </a:rPr>
                        <a:t>Procedures on behalf or in support of trainees </a:t>
                      </a:r>
                      <a:endParaRPr lang="en-GB" i="0" dirty="0"/>
                    </a:p>
                  </a:txBody>
                  <a:tcPr/>
                </a:tc>
                <a:tc rowSpan="2">
                  <a:txBody>
                    <a:bodyPr/>
                    <a:lstStyle/>
                    <a:p>
                      <a:r>
                        <a:rPr lang="en-GB" i="0" dirty="0"/>
                        <a:t>GROUP 4</a:t>
                      </a:r>
                    </a:p>
                  </a:txBody>
                  <a:tcPr>
                    <a:solidFill>
                      <a:srgbClr val="7030A0"/>
                    </a:solidFill>
                  </a:tcPr>
                </a:tc>
                <a:extLst>
                  <a:ext uri="{0D108BD9-81ED-4DB2-BD59-A6C34878D82A}">
                    <a16:rowId xmlns:a16="http://schemas.microsoft.com/office/drawing/2014/main" val="2317322214"/>
                  </a:ext>
                </a:extLst>
              </a:tr>
              <a:tr h="642569">
                <a:tc>
                  <a:txBody>
                    <a:bodyPr/>
                    <a:lstStyle/>
                    <a:p>
                      <a:r>
                        <a:rPr lang="en-GB" dirty="0"/>
                        <a:t>Article 9</a:t>
                      </a:r>
                    </a:p>
                  </a:txBody>
                  <a:tcPr/>
                </a:tc>
                <a:tc>
                  <a:txBody>
                    <a:bodyPr/>
                    <a:lstStyle/>
                    <a:p>
                      <a:r>
                        <a:rPr lang="en-GB" sz="1800" kern="1200" dirty="0">
                          <a:solidFill>
                            <a:schemeClr val="dk1"/>
                          </a:solidFill>
                          <a:effectLst/>
                          <a:latin typeface="+mn-lt"/>
                          <a:ea typeface="+mn-ea"/>
                          <a:cs typeface="+mn-cs"/>
                        </a:rPr>
                        <a:t>Protection against adverse treatment and consequences </a:t>
                      </a:r>
                      <a:r>
                        <a:rPr lang="en-GB" sz="1800" b="1" i="1" kern="1200" dirty="0">
                          <a:solidFill>
                            <a:schemeClr val="dk1"/>
                          </a:solidFill>
                          <a:effectLst/>
                          <a:latin typeface="+mn-lt"/>
                          <a:ea typeface="+mn-ea"/>
                          <a:cs typeface="+mn-cs"/>
                        </a:rPr>
                        <a:t>and burden of proof</a:t>
                      </a:r>
                      <a:endParaRPr lang="en-GB" i="0" dirty="0"/>
                    </a:p>
                  </a:txBody>
                  <a:tcPr/>
                </a:tc>
                <a:tc vMerge="1">
                  <a:txBody>
                    <a:bodyPr/>
                    <a:lstStyle/>
                    <a:p>
                      <a:endParaRPr lang="en-GB" i="0" dirty="0"/>
                    </a:p>
                  </a:txBody>
                  <a:tcPr/>
                </a:tc>
                <a:extLst>
                  <a:ext uri="{0D108BD9-81ED-4DB2-BD59-A6C34878D82A}">
                    <a16:rowId xmlns:a16="http://schemas.microsoft.com/office/drawing/2014/main" val="1085378475"/>
                  </a:ext>
                </a:extLst>
              </a:tr>
              <a:tr h="372282">
                <a:tc>
                  <a:txBody>
                    <a:bodyPr/>
                    <a:lstStyle/>
                    <a:p>
                      <a:r>
                        <a:rPr lang="en-GB" dirty="0"/>
                        <a:t>Article 10</a:t>
                      </a:r>
                    </a:p>
                  </a:txBody>
                  <a:tcPr/>
                </a:tc>
                <a:tc>
                  <a:txBody>
                    <a:bodyPr/>
                    <a:lstStyle/>
                    <a:p>
                      <a:r>
                        <a:rPr lang="en-GB" sz="1800" b="0" i="0" u="none" strike="noStrike" kern="1200" baseline="0" dirty="0">
                          <a:solidFill>
                            <a:schemeClr val="dk1"/>
                          </a:solidFill>
                          <a:latin typeface="+mn-lt"/>
                          <a:ea typeface="+mn-ea"/>
                          <a:cs typeface="+mn-cs"/>
                        </a:rPr>
                        <a:t>Penalties </a:t>
                      </a:r>
                      <a:endParaRPr lang="en-GB" i="0" dirty="0"/>
                    </a:p>
                  </a:txBody>
                  <a:tcPr/>
                </a:tc>
                <a:tc rowSpan="3">
                  <a:txBody>
                    <a:bodyPr/>
                    <a:lstStyle/>
                    <a:p>
                      <a:r>
                        <a:rPr lang="en-GB" i="0" dirty="0"/>
                        <a:t>GROUP 5</a:t>
                      </a:r>
                    </a:p>
                  </a:txBody>
                  <a:tcPr>
                    <a:solidFill>
                      <a:srgbClr val="00B0F0"/>
                    </a:solidFill>
                  </a:tcPr>
                </a:tc>
                <a:extLst>
                  <a:ext uri="{0D108BD9-81ED-4DB2-BD59-A6C34878D82A}">
                    <a16:rowId xmlns:a16="http://schemas.microsoft.com/office/drawing/2014/main" val="63331949"/>
                  </a:ext>
                </a:extLst>
              </a:tr>
              <a:tr h="372282">
                <a:tc>
                  <a:txBody>
                    <a:bodyPr/>
                    <a:lstStyle/>
                    <a:p>
                      <a:r>
                        <a:rPr lang="en-GB" dirty="0"/>
                        <a:t>Article 11</a:t>
                      </a:r>
                    </a:p>
                  </a:txBody>
                  <a:tcPr/>
                </a:tc>
                <a:tc>
                  <a:txBody>
                    <a:bodyPr/>
                    <a:lstStyle/>
                    <a:p>
                      <a:r>
                        <a:rPr lang="en-GB" sz="1800" b="0" i="1" u="none" strike="noStrike" kern="1200" baseline="0" dirty="0">
                          <a:solidFill>
                            <a:schemeClr val="dk1"/>
                          </a:solidFill>
                          <a:latin typeface="+mn-lt"/>
                          <a:ea typeface="+mn-ea"/>
                          <a:cs typeface="+mn-cs"/>
                        </a:rPr>
                        <a:t>Non-regression and more favourable provisions </a:t>
                      </a:r>
                      <a:endParaRPr lang="en-GB" i="0" dirty="0"/>
                    </a:p>
                  </a:txBody>
                  <a:tcPr/>
                </a:tc>
                <a:tc vMerge="1">
                  <a:txBody>
                    <a:bodyPr/>
                    <a:lstStyle/>
                    <a:p>
                      <a:endParaRPr lang="en-GB" i="0" dirty="0"/>
                    </a:p>
                  </a:txBody>
                  <a:tcPr/>
                </a:tc>
                <a:extLst>
                  <a:ext uri="{0D108BD9-81ED-4DB2-BD59-A6C34878D82A}">
                    <a16:rowId xmlns:a16="http://schemas.microsoft.com/office/drawing/2014/main" val="946106028"/>
                  </a:ext>
                </a:extLst>
              </a:tr>
              <a:tr h="372282">
                <a:tc>
                  <a:txBody>
                    <a:bodyPr/>
                    <a:lstStyle/>
                    <a:p>
                      <a:r>
                        <a:rPr lang="en-GB" dirty="0"/>
                        <a:t>Article 12</a:t>
                      </a:r>
                    </a:p>
                  </a:txBody>
                  <a:tcPr/>
                </a:tc>
                <a:tc>
                  <a:txBody>
                    <a:bodyPr/>
                    <a:lstStyle/>
                    <a:p>
                      <a:r>
                        <a:rPr lang="en-GB" sz="1800" b="0" i="0" u="none" strike="noStrike" kern="1200" baseline="0" dirty="0">
                          <a:solidFill>
                            <a:schemeClr val="dk1"/>
                          </a:solidFill>
                          <a:latin typeface="+mn-lt"/>
                          <a:ea typeface="+mn-ea"/>
                          <a:cs typeface="+mn-cs"/>
                        </a:rPr>
                        <a:t>Transposition and implementation </a:t>
                      </a:r>
                      <a:endParaRPr lang="en-GB" i="0" dirty="0"/>
                    </a:p>
                  </a:txBody>
                  <a:tcPr/>
                </a:tc>
                <a:tc vMerge="1">
                  <a:txBody>
                    <a:bodyPr/>
                    <a:lstStyle/>
                    <a:p>
                      <a:endParaRPr lang="en-GB" i="0" dirty="0"/>
                    </a:p>
                  </a:txBody>
                  <a:tcPr/>
                </a:tc>
                <a:extLst>
                  <a:ext uri="{0D108BD9-81ED-4DB2-BD59-A6C34878D82A}">
                    <a16:rowId xmlns:a16="http://schemas.microsoft.com/office/drawing/2014/main" val="3021670739"/>
                  </a:ext>
                </a:extLst>
              </a:tr>
            </a:tbl>
          </a:graphicData>
        </a:graphic>
      </p:graphicFrame>
    </p:spTree>
    <p:extLst>
      <p:ext uri="{BB962C8B-B14F-4D97-AF65-F5344CB8AC3E}">
        <p14:creationId xmlns:p14="http://schemas.microsoft.com/office/powerpoint/2010/main" val="268246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48FA-8E66-7E9E-B2B9-28FEF1D58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7A3FF-A433-ACC7-C87D-C87DAA6049B2}"/>
              </a:ext>
            </a:extLst>
          </p:cNvPr>
          <p:cNvSpPr>
            <a:spLocks noGrp="1"/>
          </p:cNvSpPr>
          <p:nvPr>
            <p:ph type="title"/>
          </p:nvPr>
        </p:nvSpPr>
        <p:spPr>
          <a:xfrm>
            <a:off x="285307" y="0"/>
            <a:ext cx="10515600" cy="1325563"/>
          </a:xfrm>
        </p:spPr>
        <p:txBody>
          <a:bodyPr/>
          <a:lstStyle/>
          <a:p>
            <a:r>
              <a:rPr lang="en-GB" b="1" dirty="0">
                <a:solidFill>
                  <a:srgbClr val="C00000"/>
                </a:solidFill>
                <a:latin typeface="Berlin Sans FB" panose="020E0602020502020306" pitchFamily="34" charset="0"/>
              </a:rPr>
              <a:t>EP Opinion </a:t>
            </a:r>
            <a:endParaRPr lang="en-GB" dirty="0">
              <a:solidFill>
                <a:srgbClr val="C00000"/>
              </a:solidFill>
              <a:latin typeface="Berlin Sans FB" panose="020E0602020502020306" pitchFamily="34" charset="0"/>
            </a:endParaRPr>
          </a:p>
        </p:txBody>
      </p:sp>
      <p:pic>
        <p:nvPicPr>
          <p:cNvPr id="15" name="Picture 14" descr="A red circle with a white and black logo&#10;&#10;Description automatically generated">
            <a:extLst>
              <a:ext uri="{FF2B5EF4-FFF2-40B4-BE49-F238E27FC236}">
                <a16:creationId xmlns:a16="http://schemas.microsoft.com/office/drawing/2014/main" id="{0E759B95-91BA-8C3D-6441-F2AFFFE6A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
        <p:nvSpPr>
          <p:cNvPr id="3" name="Title 1">
            <a:extLst>
              <a:ext uri="{FF2B5EF4-FFF2-40B4-BE49-F238E27FC236}">
                <a16:creationId xmlns:a16="http://schemas.microsoft.com/office/drawing/2014/main" id="{A92A6D54-CEE7-7E5D-BF98-7E964DA748C5}"/>
              </a:ext>
            </a:extLst>
          </p:cNvPr>
          <p:cNvSpPr txBox="1">
            <a:spLocks/>
          </p:cNvSpPr>
          <p:nvPr/>
        </p:nvSpPr>
        <p:spPr>
          <a:xfrm>
            <a:off x="1155290" y="1536537"/>
            <a:ext cx="10594258" cy="3900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70000"/>
              </a:lnSpc>
              <a:buFont typeface="Arial" panose="020B0604020202020204" pitchFamily="34" charset="0"/>
              <a:buChar char="•"/>
            </a:pPr>
            <a:endParaRPr lang="en-GB" sz="3600" dirty="0">
              <a:latin typeface="Berlin Sans FB" panose="020E0602020502020306" pitchFamily="34" charset="0"/>
            </a:endParaRPr>
          </a:p>
        </p:txBody>
      </p:sp>
      <p:pic>
        <p:nvPicPr>
          <p:cNvPr id="5" name="Picture 4">
            <a:extLst>
              <a:ext uri="{FF2B5EF4-FFF2-40B4-BE49-F238E27FC236}">
                <a16:creationId xmlns:a16="http://schemas.microsoft.com/office/drawing/2014/main" id="{29FFB2B9-7A5C-521C-193A-ACD89FD9B8AC}"/>
              </a:ext>
            </a:extLst>
          </p:cNvPr>
          <p:cNvPicPr>
            <a:picLocks noChangeAspect="1"/>
          </p:cNvPicPr>
          <p:nvPr/>
        </p:nvPicPr>
        <p:blipFill>
          <a:blip r:embed="rId3"/>
          <a:stretch>
            <a:fillRect/>
          </a:stretch>
        </p:blipFill>
        <p:spPr>
          <a:xfrm>
            <a:off x="3519231" y="860749"/>
            <a:ext cx="5153538" cy="5136502"/>
          </a:xfrm>
          <a:prstGeom prst="rect">
            <a:avLst/>
          </a:prstGeom>
        </p:spPr>
      </p:pic>
    </p:spTree>
    <p:extLst>
      <p:ext uri="{BB962C8B-B14F-4D97-AF65-F5344CB8AC3E}">
        <p14:creationId xmlns:p14="http://schemas.microsoft.com/office/powerpoint/2010/main" val="376187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C371-DFBA-8EAC-1EC4-0A71AB596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F1010-314F-4694-6DCE-F9D554506C78}"/>
              </a:ext>
            </a:extLst>
          </p:cNvPr>
          <p:cNvSpPr>
            <a:spLocks noGrp="1"/>
          </p:cNvSpPr>
          <p:nvPr>
            <p:ph type="title"/>
          </p:nvPr>
        </p:nvSpPr>
        <p:spPr/>
        <p:txBody>
          <a:bodyPr/>
          <a:lstStyle/>
          <a:p>
            <a:r>
              <a:rPr lang="en-GB" b="1" dirty="0">
                <a:solidFill>
                  <a:srgbClr val="C00000"/>
                </a:solidFill>
                <a:latin typeface="Berlin Sans FB" panose="020E0602020502020306" pitchFamily="34" charset="0"/>
              </a:rPr>
              <a:t>Group Task </a:t>
            </a:r>
            <a:r>
              <a:rPr lang="en-GB" dirty="0">
                <a:solidFill>
                  <a:srgbClr val="C00000"/>
                </a:solidFill>
                <a:latin typeface="Berlin Sans FB" panose="020E0602020502020306" pitchFamily="34" charset="0"/>
              </a:rPr>
              <a:t>:</a:t>
            </a:r>
          </a:p>
        </p:txBody>
      </p:sp>
      <p:pic>
        <p:nvPicPr>
          <p:cNvPr id="15" name="Picture 14" descr="A red circle with a white and black logo&#10;&#10;Description automatically generated">
            <a:extLst>
              <a:ext uri="{FF2B5EF4-FFF2-40B4-BE49-F238E27FC236}">
                <a16:creationId xmlns:a16="http://schemas.microsoft.com/office/drawing/2014/main" id="{ED210BD9-E4BC-E7DE-A2A2-70EF840DB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62" y="5870350"/>
            <a:ext cx="845410" cy="845410"/>
          </a:xfrm>
          <a:prstGeom prst="rect">
            <a:avLst/>
          </a:prstGeom>
        </p:spPr>
      </p:pic>
      <p:sp>
        <p:nvSpPr>
          <p:cNvPr id="3" name="Title 1">
            <a:extLst>
              <a:ext uri="{FF2B5EF4-FFF2-40B4-BE49-F238E27FC236}">
                <a16:creationId xmlns:a16="http://schemas.microsoft.com/office/drawing/2014/main" id="{0CE538BA-A95B-5EFA-D6AB-2F8B447BA9A6}"/>
              </a:ext>
            </a:extLst>
          </p:cNvPr>
          <p:cNvSpPr txBox="1">
            <a:spLocks/>
          </p:cNvSpPr>
          <p:nvPr/>
        </p:nvSpPr>
        <p:spPr>
          <a:xfrm>
            <a:off x="1155290" y="1536537"/>
            <a:ext cx="10594258" cy="3900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70000"/>
              </a:lnSpc>
              <a:buFont typeface="Arial" panose="020B0604020202020204" pitchFamily="34" charset="0"/>
              <a:buChar char="•"/>
            </a:pPr>
            <a:r>
              <a:rPr lang="en-GB" sz="3600" dirty="0">
                <a:latin typeface="Berlin Sans FB" panose="020E0602020502020306" pitchFamily="34" charset="0"/>
              </a:rPr>
              <a:t>Report on the main elements</a:t>
            </a:r>
          </a:p>
          <a:p>
            <a:pPr marL="571500" indent="-571500">
              <a:lnSpc>
                <a:spcPct val="170000"/>
              </a:lnSpc>
              <a:buFont typeface="Arial" panose="020B0604020202020204" pitchFamily="34" charset="0"/>
              <a:buChar char="•"/>
            </a:pPr>
            <a:r>
              <a:rPr lang="en-GB" sz="3600" dirty="0">
                <a:latin typeface="Berlin Sans FB" panose="020E0602020502020306" pitchFamily="34" charset="0"/>
              </a:rPr>
              <a:t>Asses the main added value compared to reality </a:t>
            </a:r>
          </a:p>
          <a:p>
            <a:pPr marL="571500" indent="-571500">
              <a:lnSpc>
                <a:spcPct val="170000"/>
              </a:lnSpc>
              <a:buFont typeface="Arial" panose="020B0604020202020204" pitchFamily="34" charset="0"/>
              <a:buChar char="•"/>
            </a:pPr>
            <a:r>
              <a:rPr lang="en-GB" sz="3600" dirty="0">
                <a:latin typeface="Berlin Sans FB" panose="020E0602020502020306" pitchFamily="34" charset="0"/>
              </a:rPr>
              <a:t>Decide one element we should not lose in the negotiations (red line)</a:t>
            </a:r>
          </a:p>
        </p:txBody>
      </p:sp>
    </p:spTree>
    <p:extLst>
      <p:ext uri="{BB962C8B-B14F-4D97-AF65-F5344CB8AC3E}">
        <p14:creationId xmlns:p14="http://schemas.microsoft.com/office/powerpoint/2010/main" val="350621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ac0eef4-67a8-400f-9544-a40f4603ec58">YUTFK2WZ2UD2-349437715-6785</_dlc_DocId>
    <_dlc_DocIdUrl xmlns="bac0eef4-67a8-400f-9544-a40f4603ec58">
      <Url>https://etuc.sharepoint.com/etuc/CollaborationSite/_layouts/15/DocIdRedir.aspx?ID=YUTFK2WZ2UD2-349437715-6785</Url>
      <Description>YUTFK2WZ2UD2-349437715-6785</Description>
    </_dlc_DocIdUrl>
    <SharedWithUsers xmlns="bac0eef4-67a8-400f-9544-a40f4603ec58">
      <UserInfo>
        <DisplayName>plamena_p</DisplayName>
        <AccountId>10053</AccountId>
        <AccountType/>
      </UserInfo>
      <UserInfo>
        <DisplayName>Tea Jarc</DisplayName>
        <AccountId>10054</AccountId>
        <AccountType/>
      </UserInfo>
      <UserInfo>
        <DisplayName>chloebourguignon</DisplayName>
        <AccountId>10056</AccountId>
        <AccountType/>
      </UserInfo>
      <UserInfo>
        <DisplayName>Åsa Ström</DisplayName>
        <AccountId>10055</AccountId>
        <AccountType/>
      </UserInfo>
      <UserInfo>
        <DisplayName>wagnerjoscha</DisplayName>
        <AccountId>10051</AccountId>
        <AccountType/>
      </UserInfo>
      <UserInfo>
        <DisplayName>Nicoletta Merlo</DisplayName>
        <AccountId>10052</AccountId>
        <AccountType/>
      </UserInfo>
      <UserInfo>
        <DisplayName>Adriana Ciacaru</DisplayName>
        <AccountId>10046</AccountId>
        <AccountType/>
      </UserInfo>
      <UserInfo>
        <DisplayName>VOET Ludovic</DisplayName>
        <AccountId>9228</AccountId>
        <AccountType/>
      </UserInfo>
      <UserInfo>
        <DisplayName>TERREN, Elisabeth</DisplayName>
        <AccountId>10668</AccountId>
        <AccountType/>
      </UserInfo>
    </SharedWithUsers>
    <TaxCatchAll xmlns="bac0eef4-67a8-400f-9544-a40f4603ec58" xsi:nil="true"/>
    <lcf76f155ced4ddcb4097134ff3c332f xmlns="24d9cdef-6ef8-4d13-bdb5-a8a4cb1b4c8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0215F035C0FA46B6EBFD3681C18434" ma:contentTypeVersion="852" ma:contentTypeDescription="Create a new document." ma:contentTypeScope="" ma:versionID="26a48156d0cbb6b8fd258338bab67b06">
  <xsd:schema xmlns:xsd="http://www.w3.org/2001/XMLSchema" xmlns:xs="http://www.w3.org/2001/XMLSchema" xmlns:p="http://schemas.microsoft.com/office/2006/metadata/properties" xmlns:ns2="bac0eef4-67a8-400f-9544-a40f4603ec58" xmlns:ns3="24d9cdef-6ef8-4d13-bdb5-a8a4cb1b4c86" targetNamespace="http://schemas.microsoft.com/office/2006/metadata/properties" ma:root="true" ma:fieldsID="b2161d13eecc4879880cf5a0d77bed5b" ns2:_="" ns3:_="">
    <xsd:import namespace="bac0eef4-67a8-400f-9544-a40f4603ec58"/>
    <xsd:import namespace="24d9cdef-6ef8-4d13-bdb5-a8a4cb1b4c8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0eef4-67a8-400f-9544-a40f4603ec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a853085-b21c-4e8a-b259-c0f1cffbf291}" ma:internalName="TaxCatchAll" ma:showField="CatchAllData" ma:web="bac0eef4-67a8-400f-9544-a40f4603ec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d9cdef-6ef8-4d13-bdb5-a8a4cb1b4c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5bf8217-bc77-412a-a2eb-8f8d8ed9ee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22EAF2-FE8C-473A-A736-9305EBCBCA79}">
  <ds:schemaRefs>
    <ds:schemaRef ds:uri="http://schemas.microsoft.com/office/2006/documentManagement/types"/>
    <ds:schemaRef ds:uri="http://purl.org/dc/terms/"/>
    <ds:schemaRef ds:uri="http://schemas.microsoft.com/office/infopath/2007/PartnerControls"/>
    <ds:schemaRef ds:uri="http://purl.org/dc/elements/1.1/"/>
    <ds:schemaRef ds:uri="4049c5e3-5164-4e81-9419-e7322f02f0ae"/>
    <ds:schemaRef ds:uri="http://www.w3.org/XML/1998/namespace"/>
    <ds:schemaRef ds:uri="http://schemas.microsoft.com/sharepoint/v3"/>
    <ds:schemaRef ds:uri="http://purl.org/dc/dcmitype/"/>
    <ds:schemaRef ds:uri="http://schemas.openxmlformats.org/package/2006/metadata/core-properties"/>
    <ds:schemaRef ds:uri="bac0eef4-67a8-400f-9544-a40f4603ec58"/>
    <ds:schemaRef ds:uri="http://schemas.microsoft.com/office/2006/metadata/properties"/>
  </ds:schemaRefs>
</ds:datastoreItem>
</file>

<file path=customXml/itemProps2.xml><?xml version="1.0" encoding="utf-8"?>
<ds:datastoreItem xmlns:ds="http://schemas.openxmlformats.org/officeDocument/2006/customXml" ds:itemID="{B2A9F6BB-2F79-45D8-AC82-99CA5F109034}"/>
</file>

<file path=customXml/itemProps3.xml><?xml version="1.0" encoding="utf-8"?>
<ds:datastoreItem xmlns:ds="http://schemas.openxmlformats.org/officeDocument/2006/customXml" ds:itemID="{4E7977EE-8375-4C9C-914E-D37485E905E1}">
  <ds:schemaRefs>
    <ds:schemaRef ds:uri="http://schemas.microsoft.com/sharepoint/v3/contenttype/forms"/>
  </ds:schemaRefs>
</ds:datastoreItem>
</file>

<file path=customXml/itemProps4.xml><?xml version="1.0" encoding="utf-8"?>
<ds:datastoreItem xmlns:ds="http://schemas.openxmlformats.org/officeDocument/2006/customXml" ds:itemID="{25231924-EEA3-49D7-8607-94FBA6D06BF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849</Words>
  <Application>Microsoft Office PowerPoint</Application>
  <PresentationFormat>Widescreen</PresentationFormat>
  <Paragraphs>142</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Berlin Sans FB</vt:lpstr>
      <vt:lpstr>Calibri</vt:lpstr>
      <vt:lpstr>Calibri Light</vt:lpstr>
      <vt:lpstr>Office Theme</vt:lpstr>
      <vt:lpstr>PowerPoint Presentation</vt:lpstr>
      <vt:lpstr>PowerPoint Presentation</vt:lpstr>
      <vt:lpstr>Four column document </vt:lpstr>
      <vt:lpstr>Trialogue?</vt:lpstr>
      <vt:lpstr>EP Opinion:</vt:lpstr>
      <vt:lpstr>PowerPoint Presentation</vt:lpstr>
      <vt:lpstr>PowerPoint Presentation</vt:lpstr>
      <vt:lpstr>EP Opinion </vt:lpstr>
      <vt:lpstr>Group Task :</vt:lpstr>
      <vt:lpstr>PowerPoint Presentation</vt:lpstr>
      <vt:lpstr>PowerPoint Presentation</vt:lpstr>
      <vt:lpstr>PowerPoint Presentation</vt:lpstr>
      <vt:lpstr>ETUC &amp; EUROPEAN YOUTH FORUM (YFJ)  =&gt; Vera De Man (NL)  =&gt; Mathis Godefroid (LU)  </vt:lpstr>
      <vt:lpstr>ETUC &amp; EUROPEAN YOUTH FORUM (YFJ)   How does your organisation cooperate at national level with YFJ members, such as National Youth Councils and youth NGOs?  What should be the key priorities for ETUC within the European Youth Forum? </vt:lpstr>
      <vt:lpstr>Upcoming Activities   2026</vt:lpstr>
      <vt:lpstr>PowerPoint Presentation</vt:lpstr>
      <vt:lpstr>PowerPoint Presentation</vt:lpstr>
      <vt:lpstr>PowerPoint Presentation</vt:lpstr>
      <vt:lpstr>Quality apprenticeships  =&gt; Finja Lee-Bethke   </vt:lpstr>
      <vt:lpstr>Quality Apprenticeships    Which aspects of apprenticeships does your trade union see as the most urgent to improve, and why? </vt:lpstr>
      <vt:lpstr>PowerPoint Presentation</vt:lpstr>
      <vt:lpstr>Regional Priorities  </vt:lpstr>
      <vt:lpstr>ETUC Youth Bureau  </vt:lpstr>
      <vt:lpstr>ETUC Youth Bureau - Elections  </vt:lpstr>
      <vt:lpstr>ETUC Youth Regions </vt:lpstr>
      <vt:lpstr>Regional Priorities  What are the key priorities for your region within ETUC Youth?  Which topics should be included on the agenda of the next Youth Committee meeting in June 2026?  What should be the strategic priorities for the next ETUC Youth mandate following the June 2026 elections?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Susova</dc:creator>
  <cp:lastModifiedBy>YETNA, Emmanuella</cp:lastModifiedBy>
  <cp:revision>17</cp:revision>
  <dcterms:created xsi:type="dcterms:W3CDTF">2020-04-07T12:38:15Z</dcterms:created>
  <dcterms:modified xsi:type="dcterms:W3CDTF">2025-12-09T11:40:52Z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0x0101001A0215F035C0FA46B6EBFD3681C18434</vt:lpwstr>
  </property>
  <property fmtid="{D5CDD505-2E9C-101B-9397-08002B2CF9AE}" pid="3" name="MediaServiceImageTags">
    <vt:lpwstr/>
  </property>
  <property fmtid="{D5CDD505-2E9C-101B-9397-08002B2CF9AE}" pid="4" name="_dlc_DocIdItemGuid">
    <vt:lpwstr>1c865cbc-35e7-4819-873e-7db525920232</vt:lpwstr>
  </property>
</Properties>
</file>